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avi" ContentType="video/avi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85" r:id="rId26"/>
    <p:sldId id="286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90" r:id="rId35"/>
    <p:sldId id="287" r:id="rId36"/>
    <p:sldId id="288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0" r:id="rId54"/>
    <p:sldId id="313" r:id="rId55"/>
    <p:sldId id="314" r:id="rId56"/>
    <p:sldId id="311" r:id="rId57"/>
    <p:sldId id="312" r:id="rId58"/>
    <p:sldId id="315" r:id="rId59"/>
    <p:sldId id="316" r:id="rId60"/>
    <p:sldId id="317" r:id="rId61"/>
    <p:sldId id="318" r:id="rId62"/>
    <p:sldId id="319" r:id="rId63"/>
    <p:sldId id="320" r:id="rId64"/>
    <p:sldId id="325" r:id="rId65"/>
    <p:sldId id="326" r:id="rId66"/>
    <p:sldId id="327" r:id="rId67"/>
    <p:sldId id="328" r:id="rId68"/>
    <p:sldId id="323" r:id="rId69"/>
    <p:sldId id="324" r:id="rId70"/>
    <p:sldId id="321" r:id="rId71"/>
    <p:sldId id="322" r:id="rId72"/>
    <p:sldId id="329" r:id="rId73"/>
    <p:sldId id="330" r:id="rId74"/>
    <p:sldId id="331" r:id="rId75"/>
    <p:sldId id="332" r:id="rId76"/>
    <p:sldId id="339" r:id="rId77"/>
    <p:sldId id="340" r:id="rId78"/>
    <p:sldId id="335" r:id="rId79"/>
    <p:sldId id="336" r:id="rId80"/>
    <p:sldId id="333" r:id="rId81"/>
    <p:sldId id="334" r:id="rId82"/>
    <p:sldId id="337" r:id="rId83"/>
    <p:sldId id="338" r:id="rId84"/>
    <p:sldId id="341" r:id="rId85"/>
    <p:sldId id="342" r:id="rId86"/>
    <p:sldId id="343" r:id="rId87"/>
    <p:sldId id="344" r:id="rId88"/>
    <p:sldId id="365" r:id="rId89"/>
    <p:sldId id="348" r:id="rId90"/>
    <p:sldId id="345" r:id="rId91"/>
    <p:sldId id="346" r:id="rId92"/>
    <p:sldId id="349" r:id="rId93"/>
    <p:sldId id="350" r:id="rId94"/>
    <p:sldId id="351" r:id="rId95"/>
    <p:sldId id="352" r:id="rId96"/>
    <p:sldId id="355" r:id="rId97"/>
    <p:sldId id="356" r:id="rId98"/>
    <p:sldId id="353" r:id="rId99"/>
    <p:sldId id="354" r:id="rId100"/>
    <p:sldId id="357" r:id="rId101"/>
    <p:sldId id="358" r:id="rId102"/>
    <p:sldId id="359" r:id="rId103"/>
    <p:sldId id="360" r:id="rId104"/>
    <p:sldId id="361" r:id="rId105"/>
    <p:sldId id="363" r:id="rId106"/>
    <p:sldId id="362" r:id="rId107"/>
    <p:sldId id="364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900"/>
    <a:srgbClr val="104BF0"/>
    <a:srgbClr val="EAEAE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3" autoAdjust="0"/>
    <p:restoredTop sz="94638" autoAdjust="0"/>
  </p:normalViewPr>
  <p:slideViewPr>
    <p:cSldViewPr>
      <p:cViewPr>
        <p:scale>
          <a:sx n="64" d="100"/>
          <a:sy n="64" d="100"/>
        </p:scale>
        <p:origin x="-133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E0CEDE-D2BE-4A9A-8F5C-D45A9E4454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D8A60-44F2-4CFC-B931-F5D0AA5BF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A5AEF-09A8-4437-A459-78497C1F8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E25FD-54BE-4CCC-BFE0-E70B7787BF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EC0DA-E918-4A04-8500-A31D7E884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185DF-E1A1-4831-8C06-4E6C06CBE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EDE0072-8A65-4634-A770-54E6E60E7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2AF3F47-9117-43E7-96D2-58061344C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F7717-F9C7-4DD2-9CD6-812D061B6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B916-B528-4273-8CA7-CFD56E9FC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234B-B6D9-458D-8E35-054A66F3A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019E2C-965B-4FEB-A2BC-8A7613E5F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5.xml"/><Relationship Id="rId18" Type="http://schemas.openxmlformats.org/officeDocument/2006/relationships/slide" Target="slide47.xml"/><Relationship Id="rId26" Type="http://schemas.openxmlformats.org/officeDocument/2006/relationships/slide" Target="slide25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17" Type="http://schemas.openxmlformats.org/officeDocument/2006/relationships/slide" Target="slide37.xml"/><Relationship Id="rId25" Type="http://schemas.openxmlformats.org/officeDocument/2006/relationships/slide" Target="slide21.xml"/><Relationship Id="rId2" Type="http://schemas.openxmlformats.org/officeDocument/2006/relationships/audio" Target="../media/media1.mp3"/><Relationship Id="rId16" Type="http://schemas.openxmlformats.org/officeDocument/2006/relationships/slide" Target="slide29.xml"/><Relationship Id="rId20" Type="http://schemas.openxmlformats.org/officeDocument/2006/relationships/slide" Target="slide19.xml"/><Relationship Id="rId29" Type="http://schemas.openxmlformats.org/officeDocument/2006/relationships/slide" Target="slide53.xml"/><Relationship Id="rId1" Type="http://schemas.microsoft.com/office/2007/relationships/media" Target="../media/media1.mp3"/><Relationship Id="rId6" Type="http://schemas.openxmlformats.org/officeDocument/2006/relationships/slide" Target="slide23.xml"/><Relationship Id="rId11" Type="http://schemas.openxmlformats.org/officeDocument/2006/relationships/slide" Target="slide27.xml"/><Relationship Id="rId24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17.xml"/><Relationship Id="rId23" Type="http://schemas.openxmlformats.org/officeDocument/2006/relationships/slide" Target="slide49.xml"/><Relationship Id="rId28" Type="http://schemas.openxmlformats.org/officeDocument/2006/relationships/slide" Target="slide51.xml"/><Relationship Id="rId10" Type="http://schemas.openxmlformats.org/officeDocument/2006/relationships/slide" Target="slide15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9.xml"/><Relationship Id="rId27" Type="http://schemas.openxmlformats.org/officeDocument/2006/relationships/slide" Target="slide41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4.xml"/><Relationship Id="rId13" Type="http://schemas.openxmlformats.org/officeDocument/2006/relationships/slide" Target="slide96.xml"/><Relationship Id="rId18" Type="http://schemas.openxmlformats.org/officeDocument/2006/relationships/slide" Target="slide98.xml"/><Relationship Id="rId26" Type="http://schemas.openxmlformats.org/officeDocument/2006/relationships/slide" Target="slide8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0.xml"/><Relationship Id="rId7" Type="http://schemas.openxmlformats.org/officeDocument/2006/relationships/slide" Target="slide84.xml"/><Relationship Id="rId12" Type="http://schemas.openxmlformats.org/officeDocument/2006/relationships/slide" Target="slide86.xml"/><Relationship Id="rId17" Type="http://schemas.openxmlformats.org/officeDocument/2006/relationships/slide" Target="slide88.xml"/><Relationship Id="rId25" Type="http://schemas.openxmlformats.org/officeDocument/2006/relationships/slide" Target="slide72.xml"/><Relationship Id="rId2" Type="http://schemas.openxmlformats.org/officeDocument/2006/relationships/audio" Target="../media/media1.mp3"/><Relationship Id="rId16" Type="http://schemas.openxmlformats.org/officeDocument/2006/relationships/slide" Target="slide78.xml"/><Relationship Id="rId20" Type="http://schemas.openxmlformats.org/officeDocument/2006/relationships/slide" Target="slide70.xml"/><Relationship Id="rId29" Type="http://schemas.openxmlformats.org/officeDocument/2006/relationships/slide" Target="slide104.xml"/><Relationship Id="rId1" Type="http://schemas.microsoft.com/office/2007/relationships/media" Target="../media/media1.mp3"/><Relationship Id="rId6" Type="http://schemas.openxmlformats.org/officeDocument/2006/relationships/slide" Target="slide74.xml"/><Relationship Id="rId11" Type="http://schemas.openxmlformats.org/officeDocument/2006/relationships/slide" Target="slide76.xml"/><Relationship Id="rId24" Type="http://schemas.openxmlformats.org/officeDocument/2006/relationships/slide" Target="slide62.xml"/><Relationship Id="rId5" Type="http://schemas.openxmlformats.org/officeDocument/2006/relationships/slide" Target="slide64.xml"/><Relationship Id="rId15" Type="http://schemas.openxmlformats.org/officeDocument/2006/relationships/slide" Target="slide68.xml"/><Relationship Id="rId23" Type="http://schemas.openxmlformats.org/officeDocument/2006/relationships/slide" Target="slide100.xml"/><Relationship Id="rId28" Type="http://schemas.openxmlformats.org/officeDocument/2006/relationships/slide" Target="slide102.xml"/><Relationship Id="rId10" Type="http://schemas.openxmlformats.org/officeDocument/2006/relationships/slide" Target="slide66.xml"/><Relationship Id="rId19" Type="http://schemas.openxmlformats.org/officeDocument/2006/relationships/slide" Target="slide60.xml"/><Relationship Id="rId4" Type="http://schemas.openxmlformats.org/officeDocument/2006/relationships/slide" Target="slide54.xml"/><Relationship Id="rId9" Type="http://schemas.openxmlformats.org/officeDocument/2006/relationships/slide" Target="slide56.xml"/><Relationship Id="rId14" Type="http://schemas.openxmlformats.org/officeDocument/2006/relationships/slide" Target="slide58.xml"/><Relationship Id="rId22" Type="http://schemas.openxmlformats.org/officeDocument/2006/relationships/slide" Target="slide90.xml"/><Relationship Id="rId27" Type="http://schemas.openxmlformats.org/officeDocument/2006/relationships/slide" Target="slide92.xml"/><Relationship Id="rId30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Veterinary </a:t>
            </a:r>
            <a:r>
              <a:rPr lang="en-US" dirty="0" err="1" smtClean="0">
                <a:solidFill>
                  <a:schemeClr val="tx1"/>
                </a:solidFill>
              </a:rPr>
              <a:t>Parasitology</a:t>
            </a:r>
            <a:r>
              <a:rPr lang="en-US" dirty="0" smtClean="0">
                <a:solidFill>
                  <a:schemeClr val="tx1"/>
                </a:solidFill>
              </a:rPr>
              <a:t> “Jeopardy”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“</a:t>
            </a:r>
            <a:r>
              <a:rPr lang="en-US" dirty="0" err="1" smtClean="0"/>
              <a:t>strongyl</a:t>
            </a:r>
            <a:r>
              <a:rPr lang="en-US" dirty="0" smtClean="0"/>
              <a:t>”?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Disease in humans caused by infection of </a:t>
            </a:r>
            <a:r>
              <a:rPr lang="en-US" i="1" dirty="0" err="1" smtClean="0"/>
              <a:t>Toxocara</a:t>
            </a:r>
            <a:r>
              <a:rPr lang="en-US" i="1" dirty="0" smtClean="0"/>
              <a:t>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dirty="0" smtClean="0"/>
              <a:t>or possibly </a:t>
            </a:r>
            <a:r>
              <a:rPr lang="en-US" i="1" dirty="0" err="1" smtClean="0"/>
              <a:t>Toxocara</a:t>
            </a:r>
            <a:r>
              <a:rPr lang="en-US" i="1" dirty="0" smtClean="0"/>
              <a:t> </a:t>
            </a:r>
            <a:r>
              <a:rPr lang="en-US" i="1" dirty="0" err="1" smtClean="0"/>
              <a:t>cati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Visceral Larva </a:t>
            </a:r>
            <a:r>
              <a:rPr lang="en-US" dirty="0" err="1" smtClean="0"/>
              <a:t>Migrans</a:t>
            </a:r>
            <a:r>
              <a:rPr lang="en-US" dirty="0" smtClean="0"/>
              <a:t> (VLM)?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Human infection with this nematode parasite (Genus species) of pigs has been linked with abatement of clinical signs in </a:t>
            </a:r>
            <a:r>
              <a:rPr lang="en-US" dirty="0" err="1" smtClean="0"/>
              <a:t>Crohn’s</a:t>
            </a:r>
            <a:r>
              <a:rPr lang="en-US" dirty="0" smtClean="0"/>
              <a:t> disease patients.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 smtClean="0"/>
              <a:t>suis</a:t>
            </a:r>
            <a:r>
              <a:rPr lang="en-US" dirty="0" smtClean="0"/>
              <a:t>?</a:t>
            </a:r>
          </a:p>
        </p:txBody>
      </p:sp>
      <p:pic>
        <p:nvPicPr>
          <p:cNvPr id="6" name="Picture 5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Final Jeopardy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038600"/>
            <a:ext cx="4953000" cy="1752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Category:</a:t>
            </a:r>
          </a:p>
          <a:p>
            <a:pPr algn="ctr" eaLnBrk="1" hangingPunct="1"/>
            <a:r>
              <a:rPr lang="en-US" dirty="0" smtClean="0"/>
              <a:t>Aberrant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Infection in cats with this nematode (Genus species) may culminate in respiratory disease and/or death.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final jeop them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r>
              <a:rPr lang="en-US" dirty="0" smtClean="0"/>
              <a:t>?</a:t>
            </a:r>
          </a:p>
        </p:txBody>
      </p:sp>
      <p:pic>
        <p:nvPicPr>
          <p:cNvPr id="4100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And the winner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Infection with adult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r>
              <a:rPr lang="en-US" i="1" dirty="0" smtClean="0"/>
              <a:t>, </a:t>
            </a:r>
            <a:r>
              <a:rPr lang="en-US" dirty="0" smtClean="0"/>
              <a:t>but </a:t>
            </a:r>
            <a:r>
              <a:rPr lang="en-US" dirty="0" err="1" smtClean="0"/>
              <a:t>microfilariae</a:t>
            </a:r>
            <a:r>
              <a:rPr lang="en-US" dirty="0" smtClean="0"/>
              <a:t> are not being produced or detected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occult infection?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suum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pig?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Nematodirus</a:t>
            </a:r>
            <a:r>
              <a:rPr lang="en-US" i="1" dirty="0" smtClean="0"/>
              <a:t> </a:t>
            </a:r>
            <a:r>
              <a:rPr lang="en-US" i="1" dirty="0" err="1" smtClean="0"/>
              <a:t>battus</a:t>
            </a:r>
            <a:r>
              <a:rPr lang="en-US" i="1" dirty="0" smtClean="0"/>
              <a:t> </a:t>
            </a:r>
          </a:p>
          <a:p>
            <a:pPr algn="ctr" eaLnBrk="1" hangingPunct="1"/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sheep or goat?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Stephanurus</a:t>
            </a:r>
            <a:r>
              <a:rPr lang="en-US" i="1" dirty="0" smtClean="0"/>
              <a:t> </a:t>
            </a:r>
            <a:r>
              <a:rPr lang="en-US" i="1" dirty="0" err="1" smtClean="0"/>
              <a:t>dentatus</a:t>
            </a:r>
            <a:r>
              <a:rPr lang="en-US" i="1" dirty="0" smtClean="0"/>
              <a:t> 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pig?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Dictyocaulus</a:t>
            </a:r>
            <a:r>
              <a:rPr lang="en-US" i="1" dirty="0" smtClean="0"/>
              <a:t> </a:t>
            </a:r>
            <a:r>
              <a:rPr lang="en-US" i="1" dirty="0" err="1" smtClean="0"/>
              <a:t>arnfieldi</a:t>
            </a:r>
            <a:r>
              <a:rPr lang="en-US" i="1" dirty="0" smtClean="0"/>
              <a:t> 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8" name="Group 80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752600"/>
                <a:gridCol w="2057400"/>
                <a:gridCol w="16764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Definitions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Definitive Host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Common Names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Identification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Site of Infection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7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8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9" action="ppaction://hlinksldjump"/>
              </a:rPr>
              <a:t>Double</a:t>
            </a:r>
            <a:endParaRPr lang="en-US" dirty="0"/>
          </a:p>
        </p:txBody>
      </p:sp>
      <p:pic>
        <p:nvPicPr>
          <p:cNvPr id="2" name="board fil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449763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What is a donkey or horse</a:t>
            </a:r>
            <a:r>
              <a:rPr lang="en-US" i="1" dirty="0" smtClean="0"/>
              <a:t>?</a:t>
            </a:r>
            <a:endParaRPr lang="en-US" dirty="0" smtClean="0"/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Parelaphostrongylus</a:t>
            </a:r>
            <a:r>
              <a:rPr lang="en-US" i="1" dirty="0" smtClean="0"/>
              <a:t> </a:t>
            </a:r>
            <a:r>
              <a:rPr lang="en-US" i="1" dirty="0" err="1" smtClean="0"/>
              <a:t>tenuis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white-tailed deer?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 smtClean="0"/>
              <a:t>vulpis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canine whipworm?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 common nematode parasite </a:t>
            </a:r>
          </a:p>
          <a:p>
            <a:pPr algn="ctr" eaLnBrk="1" hangingPunct="1">
              <a:buNone/>
            </a:pPr>
            <a:r>
              <a:rPr lang="en-US" dirty="0" smtClean="0"/>
              <a:t>of horses whose eggs are almost </a:t>
            </a:r>
          </a:p>
          <a:p>
            <a:pPr algn="ctr" eaLnBrk="1" hangingPunct="1">
              <a:buNone/>
            </a:pPr>
            <a:r>
              <a:rPr lang="en-US" dirty="0" smtClean="0"/>
              <a:t>never seen in fecal examinations</a:t>
            </a:r>
          </a:p>
        </p:txBody>
      </p:sp>
      <p:pic>
        <p:nvPicPr>
          <p:cNvPr id="9" name="Picture 8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10" name="Picture 9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inemeyer oxyuri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5558" y="1752600"/>
            <a:ext cx="5410200" cy="304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4363" y="-533400"/>
            <a:ext cx="9105275" cy="8024813"/>
            <a:chOff x="1400948" y="-393024"/>
            <a:chExt cx="9105275" cy="8024813"/>
          </a:xfrm>
        </p:grpSpPr>
        <p:sp>
          <p:nvSpPr>
            <p:cNvPr id="6" name="Explosion 2 5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800" y="693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pinworm?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i="1" dirty="0" err="1" smtClean="0"/>
              <a:t>Haemonchus</a:t>
            </a:r>
            <a:r>
              <a:rPr lang="en-US" i="1" dirty="0" smtClean="0"/>
              <a:t> </a:t>
            </a:r>
            <a:r>
              <a:rPr lang="en-US" i="1" dirty="0" err="1" smtClean="0"/>
              <a:t>placei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barber-pole worm of cattle?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i="1" dirty="0" err="1" smtClean="0"/>
              <a:t>Trichostrongylus</a:t>
            </a:r>
            <a:r>
              <a:rPr lang="en-US" i="1" dirty="0" smtClean="0"/>
              <a:t> </a:t>
            </a:r>
            <a:r>
              <a:rPr lang="en-US" i="1" dirty="0" err="1" smtClean="0"/>
              <a:t>axei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 close association between two different species of organisms, one of which, the PARASITE depends on the other, the HOST, deriving some benefit from it without necessarily damaging it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stomach hair 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i="1" dirty="0" err="1" smtClean="0"/>
              <a:t>Angiostrongylus</a:t>
            </a:r>
            <a:r>
              <a:rPr lang="en-US" i="1" dirty="0" smtClean="0"/>
              <a:t> </a:t>
            </a:r>
            <a:r>
              <a:rPr lang="en-US" i="1" dirty="0" err="1" smtClean="0"/>
              <a:t>vasorum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french</a:t>
            </a:r>
            <a:r>
              <a:rPr lang="en-US" dirty="0" smtClean="0"/>
              <a:t> heartworm?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7037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Fecal flotation (Genus species) from a pig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1444752"/>
            <a:ext cx="6821424" cy="396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 smtClean="0"/>
              <a:t>suis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Fecal flotation (Genus species) from a cat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43000"/>
            <a:ext cx="5562600" cy="427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Toxascaris</a:t>
            </a:r>
            <a:r>
              <a:rPr lang="en-US" i="1" dirty="0" smtClean="0"/>
              <a:t> </a:t>
            </a:r>
            <a:r>
              <a:rPr lang="en-US" i="1" dirty="0" err="1" smtClean="0"/>
              <a:t>leonina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4931664"/>
          </a:xfrm>
          <a:prstGeom prst="rect">
            <a:avLst/>
          </a:prstGeom>
        </p:spPr>
      </p:pic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730708" y="1905000"/>
            <a:ext cx="6096000" cy="762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Fecal flotation (Genus) from a dog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Physaloptera</a:t>
            </a:r>
            <a:r>
              <a:rPr lang="en-US" i="1" dirty="0" smtClean="0"/>
              <a:t> </a:t>
            </a:r>
            <a:r>
              <a:rPr lang="en-US" dirty="0" smtClean="0"/>
              <a:t>spp</a:t>
            </a:r>
            <a:r>
              <a:rPr lang="en-US" i="1" dirty="0" smtClean="0"/>
              <a:t>.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371600"/>
            <a:ext cx="7900416" cy="4114800"/>
          </a:xfrm>
          <a:prstGeom prst="rect">
            <a:avLst/>
          </a:prstGeom>
        </p:spPr>
      </p:pic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5344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Modified Knott’s (Genus species) from canine blood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792" y="4189490"/>
            <a:ext cx="5157216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Length is </a:t>
            </a:r>
            <a:r>
              <a:rPr lang="en-US" dirty="0" smtClean="0">
                <a:latin typeface="+mn-lt"/>
              </a:rPr>
              <a:t>250 </a:t>
            </a:r>
            <a:r>
              <a:rPr lang="en-US" dirty="0">
                <a:latin typeface="Times New Roman"/>
                <a:cs typeface="Times New Roman"/>
              </a:rPr>
              <a:t>µm and width is </a:t>
            </a:r>
            <a:r>
              <a:rPr lang="en-US" dirty="0" smtClean="0">
                <a:latin typeface="Times New Roman"/>
                <a:cs typeface="Times New Roman"/>
              </a:rPr>
              <a:t>5.0 </a:t>
            </a:r>
            <a:r>
              <a:rPr lang="en-US" dirty="0">
                <a:latin typeface="Times New Roman"/>
                <a:cs typeface="Times New Roman"/>
              </a:rPr>
              <a:t>µm</a:t>
            </a:r>
            <a:endParaRPr lang="en-US" dirty="0">
              <a:latin typeface="+mn-lt"/>
            </a:endParaRPr>
          </a:p>
        </p:txBody>
      </p:sp>
      <p:pic>
        <p:nvPicPr>
          <p:cNvPr id="6" name="Picture 5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7" name="Picture 6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parasitism?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Acanthocheilonema</a:t>
            </a:r>
            <a:r>
              <a:rPr lang="en-US" i="1" dirty="0" smtClean="0"/>
              <a:t> </a:t>
            </a:r>
            <a:r>
              <a:rPr lang="en-US" i="1" dirty="0" err="1" smtClean="0"/>
              <a:t>reconditum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30176"/>
            <a:ext cx="5791200" cy="4437888"/>
          </a:xfrm>
          <a:prstGeom prst="rect">
            <a:avLst/>
          </a:prstGeom>
        </p:spPr>
      </p:pic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Fecal flotation (Genus) from a dog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1525250"/>
            <a:ext cx="57912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Length is </a:t>
            </a:r>
            <a:r>
              <a:rPr lang="en-US" dirty="0" smtClean="0">
                <a:latin typeface="+mn-lt"/>
              </a:rPr>
              <a:t>90 </a:t>
            </a:r>
            <a:r>
              <a:rPr lang="en-US" dirty="0">
                <a:latin typeface="Times New Roman"/>
                <a:cs typeface="Times New Roman"/>
              </a:rPr>
              <a:t>µm and width is </a:t>
            </a:r>
            <a:r>
              <a:rPr lang="en-US" dirty="0" smtClean="0">
                <a:latin typeface="Times New Roman"/>
                <a:cs typeface="Times New Roman"/>
              </a:rPr>
              <a:t>58 </a:t>
            </a:r>
            <a:r>
              <a:rPr lang="en-US" dirty="0">
                <a:latin typeface="Times New Roman"/>
                <a:cs typeface="Times New Roman"/>
              </a:rPr>
              <a:t>µm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Uncinaria</a:t>
            </a:r>
            <a:r>
              <a:rPr lang="en-US" dirty="0" smtClean="0"/>
              <a:t> spp.?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Adult </a:t>
            </a:r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tubaeforme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small intestine?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 (L3 and L4)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Ostertagia ostertagi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gastric gland of the abomasum?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Adult </a:t>
            </a:r>
            <a:r>
              <a:rPr lang="en-US" i="1" dirty="0" err="1" smtClean="0"/>
              <a:t>Trichinella</a:t>
            </a:r>
            <a:r>
              <a:rPr lang="en-US" i="1" dirty="0" smtClean="0"/>
              <a:t> </a:t>
            </a:r>
            <a:r>
              <a:rPr lang="en-US" i="1" dirty="0" err="1" smtClean="0"/>
              <a:t>spiralis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the small intestines?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Adult </a:t>
            </a:r>
            <a:r>
              <a:rPr lang="en-US" i="1" dirty="0" err="1" smtClean="0"/>
              <a:t>Acanthocheilonema</a:t>
            </a:r>
            <a:r>
              <a:rPr lang="en-US" i="1" dirty="0" smtClean="0"/>
              <a:t> </a:t>
            </a:r>
            <a:r>
              <a:rPr lang="en-US" i="1" dirty="0" err="1" smtClean="0"/>
              <a:t>reconditum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Time during which developmental stages of parasites have not been produced to give evidence of their presence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subcutaneous connective tissues?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Adult </a:t>
            </a:r>
            <a:r>
              <a:rPr lang="en-US" i="1" dirty="0" err="1" smtClean="0"/>
              <a:t>Parelaphostrongylus</a:t>
            </a:r>
            <a:r>
              <a:rPr lang="en-US" i="1" dirty="0" smtClean="0"/>
              <a:t> </a:t>
            </a:r>
            <a:r>
              <a:rPr lang="en-US" i="1" dirty="0" err="1" smtClean="0"/>
              <a:t>tenuis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meninges</a:t>
            </a:r>
            <a:r>
              <a:rPr lang="en-US" dirty="0" smtClean="0"/>
              <a:t> and venous sinuses?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52386"/>
              </p:ext>
            </p:extLst>
          </p:nvPr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/>
              <a:tblGrid>
                <a:gridCol w="1524001"/>
                <a:gridCol w="2286000"/>
                <a:gridCol w="1904999"/>
                <a:gridCol w="1676400"/>
                <a:gridCol w="17526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Infective Stages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Pathogenesis &amp; Clinical Signs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Intermediate Hosts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Diagnostics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Zoonotic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 Parasites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7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8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9197" y="6488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9" action="ppaction://hlinksldjump"/>
              </a:rPr>
              <a:t>Final</a:t>
            </a:r>
            <a:endParaRPr lang="en-US" dirty="0"/>
          </a:p>
        </p:txBody>
      </p:sp>
      <p:pic>
        <p:nvPicPr>
          <p:cNvPr id="2" name="board fil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76200" y="-7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stage for </a:t>
            </a:r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third-stage juvenile 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stage for </a:t>
            </a:r>
            <a:r>
              <a:rPr lang="en-US" i="1" dirty="0" err="1" smtClean="0"/>
              <a:t>Toxocara</a:t>
            </a:r>
            <a:r>
              <a:rPr lang="en-US" i="1" dirty="0" smtClean="0"/>
              <a:t> </a:t>
            </a:r>
            <a:r>
              <a:rPr lang="en-US" i="1" dirty="0" err="1" smtClean="0"/>
              <a:t>canis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third-stage juvenile worm within an egg?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stage for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r>
              <a:rPr lang="en-US" i="1" dirty="0" smtClean="0"/>
              <a:t>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third-stage juvenile 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prepatent</a:t>
            </a:r>
            <a:r>
              <a:rPr lang="en-US" dirty="0" smtClean="0"/>
              <a:t> period?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stage for </a:t>
            </a:r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 smtClean="0"/>
              <a:t>vulpis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first-stage juvenile worm within an egg?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stage for </a:t>
            </a:r>
            <a:r>
              <a:rPr lang="en-US" i="1" dirty="0" err="1" smtClean="0"/>
              <a:t>Filaroides</a:t>
            </a:r>
            <a:r>
              <a:rPr lang="en-US" i="1" dirty="0" smtClean="0"/>
              <a:t> </a:t>
            </a:r>
            <a:r>
              <a:rPr lang="en-US" i="1" dirty="0" err="1" smtClean="0"/>
              <a:t>osleri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first-stage juvenile worm?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i="1" dirty="0" smtClean="0"/>
              <a:t>Pruritus </a:t>
            </a:r>
            <a:r>
              <a:rPr lang="en-US" i="1" dirty="0" err="1" smtClean="0"/>
              <a:t>ani</a:t>
            </a:r>
            <a:r>
              <a:rPr lang="en-US" i="1" dirty="0" smtClean="0"/>
              <a:t> </a:t>
            </a:r>
            <a:r>
              <a:rPr lang="en-US" dirty="0" smtClean="0"/>
              <a:t>in a horse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Oxyuris</a:t>
            </a:r>
            <a:r>
              <a:rPr lang="en-US" i="1" dirty="0" smtClean="0"/>
              <a:t> </a:t>
            </a:r>
            <a:r>
              <a:rPr lang="en-US" i="1" dirty="0" err="1" smtClean="0"/>
              <a:t>equi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Anemia due to voracious blood-sucking worms in a 3-day old puppy.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8400" y="42672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Obstruction of blood flow and right-sided heart failure in a dog.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 potential host in which there is no required development of the immature parasite but the organism remains infective for the definitive host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Thickening of the cranial mesenteric artery in a young horse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Strongylus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Respiratory distress and nasal discharge in a foal, can lead to </a:t>
            </a:r>
            <a:r>
              <a:rPr lang="en-US" dirty="0" err="1" smtClean="0"/>
              <a:t>verminous</a:t>
            </a:r>
            <a:r>
              <a:rPr lang="en-US" dirty="0" smtClean="0"/>
              <a:t> pneumonia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Parascaris</a:t>
            </a:r>
            <a:r>
              <a:rPr lang="en-US" i="1" dirty="0" smtClean="0"/>
              <a:t> </a:t>
            </a:r>
            <a:r>
              <a:rPr lang="en-US" i="1" dirty="0" err="1" smtClean="0"/>
              <a:t>equorum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intermediate host for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mosquito?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intermediate host for the </a:t>
            </a:r>
          </a:p>
          <a:p>
            <a:pPr algn="ctr" eaLnBrk="1" hangingPunct="1">
              <a:buNone/>
            </a:pPr>
            <a:r>
              <a:rPr lang="en-US" dirty="0" smtClean="0"/>
              <a:t>common feline lungworm</a:t>
            </a:r>
          </a:p>
          <a:p>
            <a:pPr algn="ctr" eaLnBrk="1" hangingPunct="1">
              <a:buNone/>
            </a:pP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Aelurostrongylus</a:t>
            </a:r>
            <a:r>
              <a:rPr lang="en-US" i="1" dirty="0" smtClean="0"/>
              <a:t> </a:t>
            </a:r>
            <a:r>
              <a:rPr lang="en-US" i="1" dirty="0" err="1" smtClean="0"/>
              <a:t>abstrusus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</p:txBody>
      </p:sp>
      <p:pic>
        <p:nvPicPr>
          <p:cNvPr id="9" name="Picture 8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10" name="Picture 9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lagburn lungwor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6900" y="1905000"/>
            <a:ext cx="5410200" cy="304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-457200"/>
            <a:ext cx="9105275" cy="8024813"/>
            <a:chOff x="1400948" y="-393024"/>
            <a:chExt cx="9105275" cy="8024813"/>
          </a:xfrm>
        </p:grpSpPr>
        <p:sp>
          <p:nvSpPr>
            <p:cNvPr id="12" name="Explosion 2 11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7086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snail or slug?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intermediate host for </a:t>
            </a:r>
            <a:r>
              <a:rPr lang="en-US" i="1" dirty="0" err="1" smtClean="0"/>
              <a:t>Physaloptera</a:t>
            </a:r>
            <a:r>
              <a:rPr lang="en-US" dirty="0" smtClean="0"/>
              <a:t> spp.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dung beetles, cockroaches, or crickets?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paratenic</a:t>
            </a:r>
            <a:r>
              <a:rPr lang="en-US" dirty="0" smtClean="0"/>
              <a:t> host?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intermediate host for </a:t>
            </a:r>
            <a:r>
              <a:rPr lang="en-US" i="1" dirty="0" err="1" smtClean="0"/>
              <a:t>Metastrongylus</a:t>
            </a:r>
            <a:r>
              <a:rPr lang="en-US" dirty="0" smtClean="0"/>
              <a:t> spp.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earthworms?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8229600" cy="3611563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intermediate host for </a:t>
            </a:r>
            <a:r>
              <a:rPr lang="en-US" sz="2800" i="1" dirty="0" err="1" smtClean="0">
                <a:solidFill>
                  <a:schemeClr val="tx1"/>
                </a:solidFill>
              </a:rPr>
              <a:t>Dracunculus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insignis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copepod?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17526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dirty="0" smtClean="0"/>
              <a:t>The recommended technique for the recovery of </a:t>
            </a:r>
            <a:r>
              <a:rPr lang="en-US" dirty="0" err="1" smtClean="0"/>
              <a:t>trematode</a:t>
            </a:r>
            <a:r>
              <a:rPr lang="en-US" dirty="0" smtClean="0"/>
              <a:t> eggs from a fecal sample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</a:t>
            </a:r>
            <a:r>
              <a:rPr lang="en-US" i="1" dirty="0" smtClean="0"/>
              <a:t> </a:t>
            </a:r>
            <a:r>
              <a:rPr lang="en-US" dirty="0" smtClean="0"/>
              <a:t>a fecal sedimentation?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28956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Technique commonly used to quantify eggs per gram of feces from horses and small ruminants          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Modified McMaster’s technique?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0"/>
            <a:ext cx="5410200" cy="3236976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dirty="0" smtClean="0"/>
              <a:t>The recommended technique for the detection of nematode larvae in a fecal sample</a:t>
            </a:r>
          </a:p>
        </p:txBody>
      </p:sp>
      <p:pic>
        <p:nvPicPr>
          <p:cNvPr id="8" name="Picture 7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9" name="Picture 8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Jeopardy-Conboy-201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-404813"/>
            <a:ext cx="9105275" cy="8024813"/>
            <a:chOff x="1400948" y="-632060"/>
            <a:chExt cx="9105275" cy="8024813"/>
          </a:xfrm>
        </p:grpSpPr>
        <p:sp>
          <p:nvSpPr>
            <p:cNvPr id="6" name="Explosion 2 5"/>
            <p:cNvSpPr/>
            <p:nvPr/>
          </p:nvSpPr>
          <p:spPr bwMode="auto">
            <a:xfrm rot="3060416">
              <a:off x="1941179" y="-1172291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800" y="716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</a:t>
            </a:r>
            <a:r>
              <a:rPr lang="en-US" dirty="0" err="1" smtClean="0"/>
              <a:t>Baermann</a:t>
            </a:r>
            <a:r>
              <a:rPr lang="en-US" dirty="0" smtClean="0"/>
              <a:t> technique?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It means cylindrical or round 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 for concentration of microfilaria from blood that utilizes centrifugation.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Modified Knott’s?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Diagnostic assays for the detection of heartworm infection are designed to bind this antigen.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female worm uterine antigen?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Penetration of third stage juvenile worms of </a:t>
            </a:r>
            <a:r>
              <a:rPr lang="en-US" i="1" dirty="0" err="1" smtClean="0"/>
              <a:t>Ancylostoma</a:t>
            </a:r>
            <a:r>
              <a:rPr lang="en-US" dirty="0" smtClean="0"/>
              <a:t> spp. 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Cutaneous</a:t>
            </a:r>
            <a:r>
              <a:rPr lang="en-US" dirty="0" smtClean="0"/>
              <a:t> larva </a:t>
            </a:r>
            <a:r>
              <a:rPr lang="en-US" dirty="0" err="1" smtClean="0"/>
              <a:t>migrans</a:t>
            </a:r>
            <a:r>
              <a:rPr lang="en-US" dirty="0" smtClean="0"/>
              <a:t> (CLM)?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Nematode transferred to humans through ingestion of contaminated, undercooked pork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Trichinella</a:t>
            </a:r>
            <a:r>
              <a:rPr lang="en-US" i="1" dirty="0" smtClean="0"/>
              <a:t> </a:t>
            </a:r>
            <a:r>
              <a:rPr lang="en-US" i="1" dirty="0" err="1" smtClean="0"/>
              <a:t>spiralis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err="1" smtClean="0"/>
              <a:t>Ascarid</a:t>
            </a:r>
            <a:r>
              <a:rPr lang="en-US" dirty="0" smtClean="0"/>
              <a:t> (Genus species) from raccoons capable of causing disease in humans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Baylisascaris</a:t>
            </a:r>
            <a:r>
              <a:rPr lang="en-US" i="1" dirty="0" smtClean="0"/>
              <a:t> </a:t>
            </a:r>
            <a:r>
              <a:rPr lang="en-US" i="1" dirty="0" err="1" smtClean="0"/>
              <a:t>procyonis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FF6600"/>
      </a:dk2>
      <a:lt2>
        <a:srgbClr val="FF6600"/>
      </a:lt2>
      <a:accent1>
        <a:srgbClr val="000000"/>
      </a:accent1>
      <a:accent2>
        <a:srgbClr val="FFFFFF"/>
      </a:accent2>
      <a:accent3>
        <a:srgbClr val="FF6600"/>
      </a:accent3>
      <a:accent4>
        <a:srgbClr val="000000"/>
      </a:accent4>
      <a:accent5>
        <a:srgbClr val="FFFFFF"/>
      </a:accent5>
      <a:accent6>
        <a:srgbClr val="FF6600"/>
      </a:accent6>
      <a:hlink>
        <a:srgbClr val="595959"/>
      </a:hlink>
      <a:folHlink>
        <a:srgbClr val="A5A5A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781</TotalTime>
  <Words>937</Words>
  <Application>Microsoft Office PowerPoint</Application>
  <PresentationFormat>On-screen Show (4:3)</PresentationFormat>
  <Paragraphs>186</Paragraphs>
  <Slides>107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Urban</vt:lpstr>
      <vt:lpstr>Veterinary Parasitology “Jeopardy”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Jeopardy</vt:lpstr>
      <vt:lpstr>PowerPoint Presentation</vt:lpstr>
      <vt:lpstr>PowerPoint Presentation</vt:lpstr>
      <vt:lpstr>And the winner is…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</dc:creator>
  <cp:lastModifiedBy>Kates, Abbey</cp:lastModifiedBy>
  <cp:revision>67</cp:revision>
  <dcterms:created xsi:type="dcterms:W3CDTF">2007-03-16T22:06:39Z</dcterms:created>
  <dcterms:modified xsi:type="dcterms:W3CDTF">2016-03-16T14:41:56Z</dcterms:modified>
</cp:coreProperties>
</file>