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avi" ContentType="video/avi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handoutMasterIdLst>
    <p:handoutMasterId r:id="rId109"/>
  </p:handout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365" r:id="rId32"/>
    <p:sldId id="286" r:id="rId33"/>
    <p:sldId id="374" r:id="rId34"/>
    <p:sldId id="375" r:id="rId35"/>
    <p:sldId id="372" r:id="rId36"/>
    <p:sldId id="373" r:id="rId37"/>
    <p:sldId id="370" r:id="rId38"/>
    <p:sldId id="371" r:id="rId39"/>
    <p:sldId id="368" r:id="rId40"/>
    <p:sldId id="369" r:id="rId41"/>
    <p:sldId id="366" r:id="rId42"/>
    <p:sldId id="367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76" r:id="rId83"/>
    <p:sldId id="340" r:id="rId84"/>
    <p:sldId id="377" r:id="rId85"/>
    <p:sldId id="342" r:id="rId86"/>
    <p:sldId id="378" r:id="rId87"/>
    <p:sldId id="344" r:id="rId88"/>
    <p:sldId id="379" r:id="rId89"/>
    <p:sldId id="346" r:id="rId90"/>
    <p:sldId id="380" r:id="rId91"/>
    <p:sldId id="348" r:id="rId92"/>
    <p:sldId id="381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3" r:id="rId106"/>
    <p:sldId id="362" r:id="rId107"/>
    <p:sldId id="364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900"/>
    <a:srgbClr val="104BF0"/>
    <a:srgbClr val="EAEAE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43" autoAdjust="0"/>
    <p:restoredTop sz="94638" autoAdjust="0"/>
  </p:normalViewPr>
  <p:slideViewPr>
    <p:cSldViewPr>
      <p:cViewPr>
        <p:scale>
          <a:sx n="80" d="100"/>
          <a:sy n="80" d="100"/>
        </p:scale>
        <p:origin x="-4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467C-E318-4D5C-989D-DE3119245229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DF320-446C-407A-B9ED-8D94D6A6B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E0CEDE-D2BE-4A9A-8F5C-D45A9E4454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D8A60-44F2-4CFC-B931-F5D0AA5BF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A5AEF-09A8-4437-A459-78497C1F8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E25FD-54BE-4CCC-BFE0-E70B7787BF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EC0DA-E918-4A04-8500-A31D7E884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185DF-E1A1-4831-8C06-4E6C06CBE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EDE0072-8A65-4634-A770-54E6E60E7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2AF3F47-9117-43E7-96D2-58061344C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F7717-F9C7-4DD2-9CD6-812D061B6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B916-B528-4273-8CA7-CFD56E9FC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234B-B6D9-458D-8E35-054A66F3A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019E2C-965B-4FEB-A2BC-8A7613E5F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Relationship Id="rId27" Type="http://schemas.openxmlformats.org/officeDocument/2006/relationships/slide" Target="slide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4.xml"/><Relationship Id="rId13" Type="http://schemas.openxmlformats.org/officeDocument/2006/relationships/slide" Target="slide96.xml"/><Relationship Id="rId18" Type="http://schemas.openxmlformats.org/officeDocument/2006/relationships/slide" Target="slide98.xml"/><Relationship Id="rId26" Type="http://schemas.openxmlformats.org/officeDocument/2006/relationships/slide" Target="slide8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0.xml"/><Relationship Id="rId7" Type="http://schemas.openxmlformats.org/officeDocument/2006/relationships/slide" Target="slide84.xml"/><Relationship Id="rId12" Type="http://schemas.openxmlformats.org/officeDocument/2006/relationships/slide" Target="slide86.xml"/><Relationship Id="rId17" Type="http://schemas.openxmlformats.org/officeDocument/2006/relationships/slide" Target="slide88.xml"/><Relationship Id="rId25" Type="http://schemas.openxmlformats.org/officeDocument/2006/relationships/slide" Target="slide72.xml"/><Relationship Id="rId2" Type="http://schemas.openxmlformats.org/officeDocument/2006/relationships/audio" Target="../media/media3.wma"/><Relationship Id="rId16" Type="http://schemas.openxmlformats.org/officeDocument/2006/relationships/slide" Target="slide78.xml"/><Relationship Id="rId20" Type="http://schemas.openxmlformats.org/officeDocument/2006/relationships/slide" Target="slide70.xml"/><Relationship Id="rId29" Type="http://schemas.openxmlformats.org/officeDocument/2006/relationships/slide" Target="slide104.xml"/><Relationship Id="rId1" Type="http://schemas.microsoft.com/office/2007/relationships/media" Target="../media/media3.wma"/><Relationship Id="rId6" Type="http://schemas.openxmlformats.org/officeDocument/2006/relationships/slide" Target="slide74.xml"/><Relationship Id="rId11" Type="http://schemas.openxmlformats.org/officeDocument/2006/relationships/slide" Target="slide76.xml"/><Relationship Id="rId24" Type="http://schemas.openxmlformats.org/officeDocument/2006/relationships/slide" Target="slide62.xml"/><Relationship Id="rId5" Type="http://schemas.openxmlformats.org/officeDocument/2006/relationships/slide" Target="slide64.xml"/><Relationship Id="rId15" Type="http://schemas.openxmlformats.org/officeDocument/2006/relationships/slide" Target="slide68.xml"/><Relationship Id="rId23" Type="http://schemas.openxmlformats.org/officeDocument/2006/relationships/slide" Target="slide100.xml"/><Relationship Id="rId28" Type="http://schemas.openxmlformats.org/officeDocument/2006/relationships/slide" Target="slide102.xml"/><Relationship Id="rId10" Type="http://schemas.openxmlformats.org/officeDocument/2006/relationships/slide" Target="slide66.xml"/><Relationship Id="rId19" Type="http://schemas.openxmlformats.org/officeDocument/2006/relationships/slide" Target="slide60.xml"/><Relationship Id="rId4" Type="http://schemas.openxmlformats.org/officeDocument/2006/relationships/slide" Target="slide54.xml"/><Relationship Id="rId9" Type="http://schemas.openxmlformats.org/officeDocument/2006/relationships/slide" Target="slide56.xml"/><Relationship Id="rId14" Type="http://schemas.openxmlformats.org/officeDocument/2006/relationships/slide" Target="slide58.xml"/><Relationship Id="rId22" Type="http://schemas.openxmlformats.org/officeDocument/2006/relationships/slide" Target="slide90.xml"/><Relationship Id="rId27" Type="http://schemas.openxmlformats.org/officeDocument/2006/relationships/slide" Target="slide92.xml"/><Relationship Id="rId30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Veterinary </a:t>
            </a:r>
            <a:r>
              <a:rPr lang="en-US" dirty="0" err="1" smtClean="0">
                <a:solidFill>
                  <a:schemeClr val="tx1"/>
                </a:solidFill>
              </a:rPr>
              <a:t>Parasitology</a:t>
            </a:r>
            <a:r>
              <a:rPr lang="en-US" dirty="0" smtClean="0">
                <a:solidFill>
                  <a:schemeClr val="tx1"/>
                </a:solidFill>
              </a:rPr>
              <a:t> “Jeopardy”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algn="ctr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Edition</a:t>
            </a:r>
            <a:endParaRPr lang="en-US" dirty="0" smtClean="0"/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Platynosomum</a:t>
            </a:r>
            <a:r>
              <a:rPr lang="en-US" i="1" dirty="0" smtClean="0"/>
              <a:t> </a:t>
            </a:r>
            <a:r>
              <a:rPr lang="en-US" i="1" dirty="0" err="1" smtClean="0"/>
              <a:t>fastosum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Freeze resistant species of nematode in which humans would be infected through ingestion of infected meat (typically wild carnivore)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improperly cooked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Trichinella</a:t>
            </a:r>
            <a:r>
              <a:rPr lang="en-US" i="1" dirty="0" smtClean="0"/>
              <a:t> </a:t>
            </a:r>
            <a:r>
              <a:rPr lang="en-US" i="1" dirty="0" err="1" smtClean="0"/>
              <a:t>nativa</a:t>
            </a:r>
            <a:r>
              <a:rPr lang="en-US" i="1" dirty="0" smtClean="0"/>
              <a:t>/T6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name of the disease in which a human is infected with the pleurocercoid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Spirometra mansonoides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sparganosis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Final Jeopardy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038600"/>
            <a:ext cx="4953000" cy="1752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Category:</a:t>
            </a:r>
          </a:p>
          <a:p>
            <a:pPr algn="ctr" eaLnBrk="1" hangingPunct="1"/>
            <a:r>
              <a:rPr lang="en-US" dirty="0" err="1" smtClean="0"/>
              <a:t>Parasitology</a:t>
            </a:r>
            <a:r>
              <a:rPr lang="en-US" dirty="0" smtClean="0"/>
              <a:t>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Last names of the 2 men who first definitively linked the transmission of an infectious disease with an arthropod vector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Who are Smith and </a:t>
            </a:r>
            <a:r>
              <a:rPr lang="en-US" dirty="0" err="1" smtClean="0"/>
              <a:t>Kilbourne</a:t>
            </a:r>
            <a:r>
              <a:rPr lang="en-US" dirty="0" smtClean="0"/>
              <a:t>?</a:t>
            </a:r>
          </a:p>
        </p:txBody>
      </p:sp>
      <p:pic>
        <p:nvPicPr>
          <p:cNvPr id="4100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And the winner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rumen fluke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Paramphistomum</a:t>
            </a:r>
            <a:r>
              <a:rPr lang="en-US" i="1" dirty="0" smtClean="0"/>
              <a:t> </a:t>
            </a:r>
            <a:r>
              <a:rPr lang="en-US" i="1" dirty="0" err="1" smtClean="0"/>
              <a:t>cervi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pisiformis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dog?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Haemonchus</a:t>
            </a:r>
            <a:r>
              <a:rPr lang="en-US" i="1" dirty="0" smtClean="0"/>
              <a:t> </a:t>
            </a:r>
            <a:r>
              <a:rPr lang="en-US" i="1" dirty="0" err="1" smtClean="0"/>
              <a:t>placei</a:t>
            </a:r>
            <a:endParaRPr lang="en-US" i="1" dirty="0" smtClean="0"/>
          </a:p>
          <a:p>
            <a:pPr algn="ctr" eaLnBrk="1" hangingPunct="1"/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cattle?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saginata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human?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(Genus species) for </a:t>
            </a:r>
            <a:r>
              <a:rPr lang="en-US" i="1" dirty="0" err="1" smtClean="0"/>
              <a:t>Cytauxzoon</a:t>
            </a:r>
            <a:r>
              <a:rPr lang="en-US" i="1" dirty="0" smtClean="0"/>
              <a:t> </a:t>
            </a:r>
            <a:r>
              <a:rPr lang="en-US" i="1" dirty="0" err="1" smtClean="0"/>
              <a:t>felis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1614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752600"/>
                <a:gridCol w="1905000"/>
                <a:gridCol w="18288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Trematodes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Definitive Host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I.D.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Site of Infection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Cestodes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3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7" action="ppaction://hlinksldjump"/>
              </a:rPr>
              <a:t>Double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449763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What is a tick?</a:t>
            </a:r>
          </a:p>
          <a:p>
            <a:pPr algn="ctr" eaLnBrk="1" hangingPunct="1">
              <a:buNone/>
            </a:pPr>
            <a:r>
              <a:rPr lang="en-US" i="1" dirty="0" err="1" smtClean="0"/>
              <a:t>Amblyomma</a:t>
            </a:r>
            <a:r>
              <a:rPr lang="en-US" i="1" dirty="0" smtClean="0"/>
              <a:t> </a:t>
            </a:r>
            <a:r>
              <a:rPr lang="en-US" i="1" dirty="0" err="1" smtClean="0"/>
              <a:t>americanum</a:t>
            </a:r>
            <a:r>
              <a:rPr lang="en-US" i="1" dirty="0" smtClean="0"/>
              <a:t>/</a:t>
            </a:r>
            <a:r>
              <a:rPr lang="en-US" i="1" dirty="0" err="1" smtClean="0"/>
              <a:t>Dermacentor</a:t>
            </a:r>
            <a:r>
              <a:rPr lang="en-US" i="1" dirty="0" smtClean="0"/>
              <a:t> </a:t>
            </a:r>
            <a:r>
              <a:rPr lang="en-US" i="1" dirty="0" err="1" smtClean="0"/>
              <a:t>variabilis</a:t>
            </a:r>
            <a:endParaRPr lang="en-US" i="1" dirty="0" smtClean="0"/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Macracanthorhynchus</a:t>
            </a:r>
            <a:r>
              <a:rPr lang="en-US" i="1" dirty="0" smtClean="0"/>
              <a:t> </a:t>
            </a:r>
            <a:r>
              <a:rPr lang="en-US" i="1" dirty="0" err="1" smtClean="0"/>
              <a:t>hirudinaceus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pig?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50837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Found (Genus species) in a fecal sedimentation from a cow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12" y="1394558"/>
            <a:ext cx="4684776" cy="415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Found (Genus) in a fecal float from a dog </a:t>
            </a:r>
          </a:p>
          <a:p>
            <a:pPr algn="ctr" eaLnBrk="1" hangingPunct="1">
              <a:buNone/>
            </a:pPr>
            <a:r>
              <a:rPr lang="en-US" sz="2000" dirty="0" smtClean="0"/>
              <a:t>(then stained with iodine)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31976"/>
            <a:ext cx="4572000" cy="4194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i="1" dirty="0" err="1" smtClean="0"/>
              <a:t>Giardia</a:t>
            </a:r>
            <a:r>
              <a:rPr lang="en-US" dirty="0" smtClean="0"/>
              <a:t> cyst?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868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Found (Genus species) in a fecal float from a llama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18" y="1171700"/>
            <a:ext cx="5927564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Eimeria</a:t>
            </a:r>
            <a:r>
              <a:rPr lang="en-US" i="1" dirty="0" smtClean="0"/>
              <a:t> </a:t>
            </a:r>
            <a:r>
              <a:rPr lang="en-US" i="1" dirty="0" err="1" smtClean="0"/>
              <a:t>macusaniensis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Found (Genus species) in a fecal sedimentation from a cat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5174"/>
            <a:ext cx="3657600" cy="4006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vector of Salmon-Poisoning Disease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Paragonimus</a:t>
            </a:r>
            <a:r>
              <a:rPr lang="en-US" i="1" dirty="0" smtClean="0"/>
              <a:t> </a:t>
            </a:r>
            <a:r>
              <a:rPr lang="en-US" i="1" dirty="0" err="1" smtClean="0"/>
              <a:t>kellicotti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Found (Genus species) in a blood smear and muscle biopsy from a dog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38200" y="1289957"/>
            <a:ext cx="7462814" cy="4267200"/>
            <a:chOff x="838200" y="1289957"/>
            <a:chExt cx="7462814" cy="4267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89957"/>
              <a:ext cx="3578352" cy="4267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030" y="1289957"/>
              <a:ext cx="3681984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0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Hepatozoon</a:t>
            </a:r>
            <a:r>
              <a:rPr lang="en-US" i="1" dirty="0" smtClean="0"/>
              <a:t> americanum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adult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pisiformis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the small intestines?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adult </a:t>
            </a:r>
            <a:r>
              <a:rPr lang="en-US" i="1" dirty="0" err="1" smtClean="0"/>
              <a:t>Gongylonema</a:t>
            </a:r>
            <a:r>
              <a:rPr lang="en-US" i="1" dirty="0" smtClean="0"/>
              <a:t> </a:t>
            </a:r>
            <a:r>
              <a:rPr lang="en-US" i="1" dirty="0" err="1" smtClean="0"/>
              <a:t>pulchrum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esophagus?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981200"/>
            <a:ext cx="33528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 large nematode found in the right kidney of dogs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eregrine d rena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5999" y="1839236"/>
            <a:ext cx="5112247" cy="28756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-457200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67000" y="792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Dioctophyme</a:t>
            </a:r>
            <a:r>
              <a:rPr lang="en-US" i="1" dirty="0" smtClean="0"/>
              <a:t> </a:t>
            </a:r>
            <a:r>
              <a:rPr lang="en-US" i="1" dirty="0" err="1" smtClean="0"/>
              <a:t>renale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adult small </a:t>
            </a:r>
            <a:r>
              <a:rPr lang="en-US" dirty="0" err="1" smtClean="0"/>
              <a:t>strongyles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Nanophyetus</a:t>
            </a:r>
            <a:r>
              <a:rPr lang="en-US" i="1" dirty="0" smtClean="0"/>
              <a:t> </a:t>
            </a:r>
            <a:r>
              <a:rPr lang="en-US" i="1" dirty="0" err="1" smtClean="0"/>
              <a:t>salmincola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colon?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larval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multiceps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brain?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non-pathogenic adult tapeworm (Genus) in a ruminant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Moniezia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/felid tapeworm (Genus species) acquired by ingesting an infected flea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Dipylidium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Equine tapeworm (Genus species) that preferentially feeds at the </a:t>
            </a:r>
            <a:r>
              <a:rPr lang="en-US" dirty="0" err="1" smtClean="0"/>
              <a:t>ileocecal</a:t>
            </a:r>
            <a:r>
              <a:rPr lang="en-US" dirty="0" smtClean="0"/>
              <a:t> junction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Anoplocephala</a:t>
            </a:r>
            <a:r>
              <a:rPr lang="en-US" i="1" dirty="0" smtClean="0"/>
              <a:t> </a:t>
            </a:r>
            <a:r>
              <a:rPr lang="en-US" i="1" dirty="0" err="1" smtClean="0"/>
              <a:t>perfoliata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Human beef tapeworm (Genus species)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large American fluke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saginata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err="1" smtClean="0"/>
              <a:t>Pseudophyllidian</a:t>
            </a:r>
            <a:r>
              <a:rPr lang="en-US" dirty="0" smtClean="0"/>
              <a:t> tapeworm (Genus species) of cats, most common in the southeastern U.S.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Spirometra</a:t>
            </a:r>
            <a:r>
              <a:rPr lang="en-US" i="1" dirty="0" smtClean="0"/>
              <a:t> </a:t>
            </a:r>
            <a:r>
              <a:rPr lang="en-US" i="1" dirty="0" err="1" smtClean="0"/>
              <a:t>mansonoides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57096"/>
              </p:ext>
            </p:extLst>
          </p:nvPr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/>
              <a:tblGrid>
                <a:gridCol w="1981200"/>
                <a:gridCol w="2133600"/>
                <a:gridCol w="1981200"/>
                <a:gridCol w="1447800"/>
                <a:gridCol w="16002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Intermediate Hosts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Pathogenesis &amp; Clinical Signs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Metacestodes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Protozoa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Zoonotic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 Parasites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7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8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9197" y="6488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9" action="ppaction://hlinksldjump"/>
              </a:rPr>
              <a:t>Final</a:t>
            </a:r>
            <a:endParaRPr lang="en-US" dirty="0"/>
          </a:p>
        </p:txBody>
      </p:sp>
      <p:pic>
        <p:nvPicPr>
          <p:cNvPr id="4" name="board fil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76200" y="-76200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aquatic snail?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Moniezia</a:t>
            </a:r>
            <a:r>
              <a:rPr lang="en-US" i="1" dirty="0" smtClean="0"/>
              <a:t> </a:t>
            </a:r>
            <a:r>
              <a:rPr lang="en-US" dirty="0" smtClean="0"/>
              <a:t>spp</a:t>
            </a:r>
            <a:r>
              <a:rPr lang="en-US" i="1" dirty="0" smtClean="0"/>
              <a:t>.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</a:t>
            </a:r>
            <a:r>
              <a:rPr lang="en-US" dirty="0" err="1" smtClean="0"/>
              <a:t>oribatid</a:t>
            </a:r>
            <a:r>
              <a:rPr lang="en-US" dirty="0" smtClean="0"/>
              <a:t> mite?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4343400" cy="4343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This parasite (Genus species) was found by Wendell </a:t>
            </a:r>
            <a:r>
              <a:rPr lang="en-US" dirty="0" err="1" smtClean="0"/>
              <a:t>Krull</a:t>
            </a:r>
            <a:r>
              <a:rPr lang="en-US" dirty="0" smtClean="0"/>
              <a:t> to require an ant as well as a terrestrial snail to complete its life cycle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wing dicr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" y="1610636"/>
            <a:ext cx="5932696" cy="33423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-685800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94715" y="723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Dicrocoelium</a:t>
            </a:r>
            <a:r>
              <a:rPr lang="en-US" i="1" dirty="0" smtClean="0"/>
              <a:t> </a:t>
            </a:r>
            <a:r>
              <a:rPr lang="en-US" i="1" dirty="0" err="1" smtClean="0"/>
              <a:t>dendriticum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Fascioloides</a:t>
            </a:r>
            <a:r>
              <a:rPr lang="en-US" i="1" dirty="0" smtClean="0"/>
              <a:t> magna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taeniaformis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rodent?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I.H. for </a:t>
            </a:r>
            <a:r>
              <a:rPr lang="en-US" i="1" dirty="0" err="1" smtClean="0"/>
              <a:t>Paragonimus</a:t>
            </a:r>
            <a:r>
              <a:rPr lang="en-US" i="1" dirty="0" smtClean="0"/>
              <a:t> </a:t>
            </a:r>
            <a:r>
              <a:rPr lang="en-US" i="1" dirty="0" err="1" smtClean="0"/>
              <a:t>kellicotti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crayfish?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Anemia due to voracious blood-sucking worms in a 2-week old kitten.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tubaeforme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Thickening and fibrosis of bile ducts in response to the presence and feeding of adult parasites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Fasciola</a:t>
            </a:r>
            <a:r>
              <a:rPr lang="en-US" i="1" dirty="0" smtClean="0"/>
              <a:t> hepatica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Neurologic signs including ataxia along with muscle atrophy in a horse.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Sarcocystis</a:t>
            </a:r>
            <a:r>
              <a:rPr lang="en-US" i="1" dirty="0" smtClean="0"/>
              <a:t> </a:t>
            </a:r>
            <a:r>
              <a:rPr lang="en-US" i="1" dirty="0" err="1" smtClean="0"/>
              <a:t>neurona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lung fluke of dogs and cats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wasting and periosteal bone proliferation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Hepatozoon</a:t>
            </a:r>
            <a:r>
              <a:rPr lang="en-US" i="1" dirty="0" smtClean="0"/>
              <a:t> americanum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76400"/>
            <a:ext cx="3276600" cy="3352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parasite of WTD that can cause liver failure and death in sheep and goats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Zajac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1600200"/>
            <a:ext cx="5410200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-457200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68968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Fascioloides</a:t>
            </a:r>
            <a:r>
              <a:rPr lang="en-US" i="1" dirty="0" smtClean="0"/>
              <a:t> magna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infective larval stage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Dipylidium caninum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its flea host.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cysticercoid</a:t>
            </a:r>
            <a:r>
              <a:rPr lang="en-US" dirty="0" smtClean="0"/>
              <a:t>?</a:t>
            </a:r>
          </a:p>
        </p:txBody>
      </p:sp>
      <p:pic>
        <p:nvPicPr>
          <p:cNvPr id="6" name="Picture 5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larval stage of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pisiformis</a:t>
            </a:r>
            <a:r>
              <a:rPr lang="en-US" i="1" dirty="0" smtClean="0"/>
              <a:t> </a:t>
            </a:r>
            <a:r>
              <a:rPr lang="en-US" dirty="0" smtClean="0"/>
              <a:t>in its rabbit host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cysticercus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713037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8368" marR="0" lvl="1" indent="-246888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infective larval stage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Taenia taeniaformis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its rodent host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strobilocercus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Paragonimus</a:t>
            </a:r>
            <a:r>
              <a:rPr lang="en-US" i="1" dirty="0" smtClean="0"/>
              <a:t> </a:t>
            </a:r>
            <a:r>
              <a:rPr lang="en-US" i="1" dirty="0" err="1" smtClean="0"/>
              <a:t>kellicotti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infective larval stage of </a:t>
            </a:r>
            <a:r>
              <a:rPr lang="en-US" i="1" dirty="0" err="1" smtClean="0"/>
              <a:t>Echinococcus</a:t>
            </a:r>
            <a:r>
              <a:rPr lang="en-US" i="1" dirty="0" smtClean="0"/>
              <a:t> </a:t>
            </a:r>
            <a:r>
              <a:rPr lang="en-US" i="1" dirty="0" err="1" smtClean="0"/>
              <a:t>granulosus</a:t>
            </a:r>
            <a:r>
              <a:rPr lang="en-US" dirty="0" smtClean="0"/>
              <a:t> in its sheep host (be specific)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unilocular</a:t>
            </a:r>
            <a:r>
              <a:rPr lang="en-US" dirty="0" smtClean="0"/>
              <a:t> </a:t>
            </a:r>
            <a:r>
              <a:rPr lang="en-US" dirty="0" err="1" smtClean="0"/>
              <a:t>hydatid</a:t>
            </a:r>
            <a:r>
              <a:rPr lang="en-US" dirty="0" smtClean="0"/>
              <a:t> cyst?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8229600" cy="3611563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infective larval stage of </a:t>
            </a:r>
            <a:r>
              <a:rPr lang="en-US" sz="2800" i="1" dirty="0" err="1" smtClean="0">
                <a:solidFill>
                  <a:schemeClr val="tx1"/>
                </a:solidFill>
              </a:rPr>
              <a:t>Mesocestoides</a:t>
            </a:r>
            <a:r>
              <a:rPr lang="en-US" sz="2800" dirty="0" smtClean="0">
                <a:solidFill>
                  <a:schemeClr val="tx1"/>
                </a:solidFill>
              </a:rPr>
              <a:t> sp. in its vertebrate intermediate host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2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tetrathyridium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8229600" cy="3611563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Responsible (Genus) for causing “beaver fever”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Giardia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8368" marR="0" lvl="1" indent="-246888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by which sporozoites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Eimeria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spp. are formed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sporogony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pre-patent period for infection with </a:t>
            </a:r>
            <a:r>
              <a:rPr lang="en-US" i="1" dirty="0" err="1" smtClean="0"/>
              <a:t>Cystoisospora</a:t>
            </a:r>
            <a:r>
              <a:rPr lang="en-US" dirty="0" smtClean="0"/>
              <a:t> spp. in dogs and cats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approximately 1 week?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fluke that causes Lizard-Poisoning Disease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8229600" cy="3611563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Enteric protozoa (Genus) capable of autoinfection potentially resulting in prolonged diarrhea and death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Cryptosporidium </a:t>
            </a:r>
            <a:r>
              <a:rPr lang="en-US" dirty="0" smtClean="0"/>
              <a:t>sp.?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14600"/>
            <a:ext cx="8229600" cy="3611563"/>
          </a:xfrm>
        </p:spPr>
        <p:txBody>
          <a:bodyPr>
            <a:normAutofit/>
          </a:bodyPr>
          <a:lstStyle/>
          <a:p>
            <a:pPr lvl="1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Term that refers to a group of protozoans that have electron dense organelles in their apical end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</a:t>
            </a:r>
            <a:r>
              <a:rPr lang="en-US" dirty="0" err="1" smtClean="0"/>
              <a:t>apicomplexan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Children can become infected with this parasite upon ingestion of an infected flea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Dipylidium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r>
              <a:rPr lang="en-US" dirty="0"/>
              <a:t>?</a:t>
            </a:r>
            <a:endParaRPr lang="en-US" i="1" dirty="0" smtClean="0"/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Humans are a host to both the larval (metacestode) and adults of this tapeworm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solium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Common mosquito-borne </a:t>
            </a:r>
            <a:r>
              <a:rPr lang="en-US" dirty="0" err="1" smtClean="0"/>
              <a:t>filarid</a:t>
            </a:r>
            <a:r>
              <a:rPr lang="en-US" dirty="0" smtClean="0"/>
              <a:t> (Genus species) of dogs in North America that is capable of infecting humans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 smtClean="0"/>
              <a:t>immitis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FF6600"/>
      </a:dk2>
      <a:lt2>
        <a:srgbClr val="FF6600"/>
      </a:lt2>
      <a:accent1>
        <a:srgbClr val="000000"/>
      </a:accent1>
      <a:accent2>
        <a:srgbClr val="FFFFFF"/>
      </a:accent2>
      <a:accent3>
        <a:srgbClr val="FF6600"/>
      </a:accent3>
      <a:accent4>
        <a:srgbClr val="000000"/>
      </a:accent4>
      <a:accent5>
        <a:srgbClr val="FFFFFF"/>
      </a:accent5>
      <a:accent6>
        <a:srgbClr val="FF6600"/>
      </a:accent6>
      <a:hlink>
        <a:srgbClr val="595959"/>
      </a:hlink>
      <a:folHlink>
        <a:srgbClr val="A5A5A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958</Words>
  <Application>Microsoft Office PowerPoint</Application>
  <PresentationFormat>On-screen Show (4:3)</PresentationFormat>
  <Paragraphs>182</Paragraphs>
  <Slides>107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Urban</vt:lpstr>
      <vt:lpstr>Veterinary Parasitology “Jeopardy”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Jeopardy</vt:lpstr>
      <vt:lpstr>PowerPoint Presentation</vt:lpstr>
      <vt:lpstr>PowerPoint Presentation</vt:lpstr>
      <vt:lpstr>And the winner is…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2013-08-14T00:29:15Z</dcterms:created>
  <dcterms:modified xsi:type="dcterms:W3CDTF">2016-03-16T14:43:07Z</dcterms:modified>
</cp:coreProperties>
</file>