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avi" ContentType="video/avi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0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365" r:id="rId32"/>
    <p:sldId id="286" r:id="rId33"/>
    <p:sldId id="374" r:id="rId34"/>
    <p:sldId id="375" r:id="rId35"/>
    <p:sldId id="372" r:id="rId36"/>
    <p:sldId id="373" r:id="rId37"/>
    <p:sldId id="370" r:id="rId38"/>
    <p:sldId id="371" r:id="rId39"/>
    <p:sldId id="368" r:id="rId40"/>
    <p:sldId id="369" r:id="rId41"/>
    <p:sldId id="366" r:id="rId42"/>
    <p:sldId id="367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10" r:id="rId54"/>
    <p:sldId id="376" r:id="rId55"/>
    <p:sldId id="377" r:id="rId56"/>
    <p:sldId id="378" r:id="rId57"/>
    <p:sldId id="379" r:id="rId58"/>
    <p:sldId id="380" r:id="rId59"/>
    <p:sldId id="381" r:id="rId60"/>
    <p:sldId id="382" r:id="rId61"/>
    <p:sldId id="383" r:id="rId62"/>
    <p:sldId id="393" r:id="rId63"/>
    <p:sldId id="385" r:id="rId64"/>
    <p:sldId id="313" r:id="rId65"/>
    <p:sldId id="312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86" r:id="rId91"/>
    <p:sldId id="340" r:id="rId92"/>
    <p:sldId id="387" r:id="rId93"/>
    <p:sldId id="342" r:id="rId94"/>
    <p:sldId id="389" r:id="rId95"/>
    <p:sldId id="344" r:id="rId96"/>
    <p:sldId id="390" r:id="rId97"/>
    <p:sldId id="346" r:id="rId98"/>
    <p:sldId id="391" r:id="rId99"/>
    <p:sldId id="348" r:id="rId100"/>
    <p:sldId id="351" r:id="rId101"/>
    <p:sldId id="352" r:id="rId102"/>
    <p:sldId id="353" r:id="rId103"/>
    <p:sldId id="354" r:id="rId104"/>
    <p:sldId id="361" r:id="rId105"/>
    <p:sldId id="363" r:id="rId106"/>
    <p:sldId id="362" r:id="rId107"/>
    <p:sldId id="364" r:id="rId10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900"/>
    <a:srgbClr val="104BF0"/>
    <a:srgbClr val="EAEAEA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63" autoAdjust="0"/>
    <p:restoredTop sz="94638" autoAdjust="0"/>
  </p:normalViewPr>
  <p:slideViewPr>
    <p:cSldViewPr>
      <p:cViewPr>
        <p:scale>
          <a:sx n="57" d="100"/>
          <a:sy n="57" d="100"/>
        </p:scale>
        <p:origin x="-1122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0E0CEDE-D2BE-4A9A-8F5C-D45A9E4454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D8A60-44F2-4CFC-B931-F5D0AA5BF6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5A5AEF-09A8-4437-A459-78497C1F8F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E25FD-54BE-4CCC-BFE0-E70B7787BF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EC0DA-E918-4A04-8500-A31D7E8844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3185DF-E1A1-4831-8C06-4E6C06CBE5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7EDE0072-8A65-4634-A770-54E6E60E7C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62AF3F47-9117-43E7-96D2-58061344C2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F7717-F9C7-4DD2-9CD6-812D061B63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BB916-B528-4273-8CA7-CFD56E9FC5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7234B-B6D9-458D-8E35-054A66F3A7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019E2C-965B-4FEB-A2BC-8A7613E5F1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0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45.xml"/><Relationship Id="rId18" Type="http://schemas.openxmlformats.org/officeDocument/2006/relationships/slide" Target="slide47.xml"/><Relationship Id="rId26" Type="http://schemas.openxmlformats.org/officeDocument/2006/relationships/slide" Target="slide31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29.xml"/><Relationship Id="rId7" Type="http://schemas.openxmlformats.org/officeDocument/2006/relationships/slide" Target="slide33.xml"/><Relationship Id="rId12" Type="http://schemas.openxmlformats.org/officeDocument/2006/relationships/slide" Target="slide35.xml"/><Relationship Id="rId17" Type="http://schemas.openxmlformats.org/officeDocument/2006/relationships/slide" Target="slide37.xml"/><Relationship Id="rId25" Type="http://schemas.openxmlformats.org/officeDocument/2006/relationships/slide" Target="slide21.xml"/><Relationship Id="rId2" Type="http://schemas.openxmlformats.org/officeDocument/2006/relationships/audio" Target="../media/media1.mp3"/><Relationship Id="rId16" Type="http://schemas.openxmlformats.org/officeDocument/2006/relationships/slide" Target="slide27.xml"/><Relationship Id="rId20" Type="http://schemas.openxmlformats.org/officeDocument/2006/relationships/slide" Target="slide19.xml"/><Relationship Id="rId29" Type="http://schemas.openxmlformats.org/officeDocument/2006/relationships/slide" Target="slide53.xml"/><Relationship Id="rId1" Type="http://schemas.microsoft.com/office/2007/relationships/media" Target="../media/media1.mp3"/><Relationship Id="rId6" Type="http://schemas.openxmlformats.org/officeDocument/2006/relationships/slide" Target="slide23.xml"/><Relationship Id="rId11" Type="http://schemas.openxmlformats.org/officeDocument/2006/relationships/slide" Target="slide25.xml"/><Relationship Id="rId24" Type="http://schemas.openxmlformats.org/officeDocument/2006/relationships/slide" Target="slide11.xml"/><Relationship Id="rId5" Type="http://schemas.openxmlformats.org/officeDocument/2006/relationships/slide" Target="slide13.xml"/><Relationship Id="rId15" Type="http://schemas.openxmlformats.org/officeDocument/2006/relationships/slide" Target="slide17.xml"/><Relationship Id="rId23" Type="http://schemas.openxmlformats.org/officeDocument/2006/relationships/slide" Target="slide49.xml"/><Relationship Id="rId28" Type="http://schemas.openxmlformats.org/officeDocument/2006/relationships/slide" Target="slide51.xml"/><Relationship Id="rId10" Type="http://schemas.openxmlformats.org/officeDocument/2006/relationships/slide" Target="slide15.xml"/><Relationship Id="rId19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7.xml"/><Relationship Id="rId22" Type="http://schemas.openxmlformats.org/officeDocument/2006/relationships/slide" Target="slide39.xml"/><Relationship Id="rId27" Type="http://schemas.openxmlformats.org/officeDocument/2006/relationships/slide" Target="slide41.xml"/><Relationship Id="rId30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mp3"/><Relationship Id="rId7" Type="http://schemas.openxmlformats.org/officeDocument/2006/relationships/image" Target="../media/image3.jpe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94.xml"/><Relationship Id="rId13" Type="http://schemas.openxmlformats.org/officeDocument/2006/relationships/slide" Target="slide96.xml"/><Relationship Id="rId18" Type="http://schemas.openxmlformats.org/officeDocument/2006/relationships/slide" Target="slide98.xml"/><Relationship Id="rId26" Type="http://schemas.openxmlformats.org/officeDocument/2006/relationships/slide" Target="slide82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80.xml"/><Relationship Id="rId7" Type="http://schemas.openxmlformats.org/officeDocument/2006/relationships/slide" Target="slide84.xml"/><Relationship Id="rId12" Type="http://schemas.openxmlformats.org/officeDocument/2006/relationships/slide" Target="slide86.xml"/><Relationship Id="rId17" Type="http://schemas.openxmlformats.org/officeDocument/2006/relationships/slide" Target="slide88.xml"/><Relationship Id="rId25" Type="http://schemas.openxmlformats.org/officeDocument/2006/relationships/slide" Target="slide72.xml"/><Relationship Id="rId2" Type="http://schemas.openxmlformats.org/officeDocument/2006/relationships/audio" Target="../media/media1.mp3"/><Relationship Id="rId16" Type="http://schemas.openxmlformats.org/officeDocument/2006/relationships/slide" Target="slide78.xml"/><Relationship Id="rId20" Type="http://schemas.openxmlformats.org/officeDocument/2006/relationships/slide" Target="slide70.xml"/><Relationship Id="rId29" Type="http://schemas.openxmlformats.org/officeDocument/2006/relationships/slide" Target="slide104.xml"/><Relationship Id="rId1" Type="http://schemas.microsoft.com/office/2007/relationships/media" Target="../media/media1.mp3"/><Relationship Id="rId6" Type="http://schemas.openxmlformats.org/officeDocument/2006/relationships/slide" Target="slide74.xml"/><Relationship Id="rId11" Type="http://schemas.openxmlformats.org/officeDocument/2006/relationships/slide" Target="slide76.xml"/><Relationship Id="rId24" Type="http://schemas.openxmlformats.org/officeDocument/2006/relationships/slide" Target="slide62.xml"/><Relationship Id="rId5" Type="http://schemas.openxmlformats.org/officeDocument/2006/relationships/slide" Target="slide64.xml"/><Relationship Id="rId15" Type="http://schemas.openxmlformats.org/officeDocument/2006/relationships/slide" Target="slide68.xml"/><Relationship Id="rId23" Type="http://schemas.openxmlformats.org/officeDocument/2006/relationships/slide" Target="slide100.xml"/><Relationship Id="rId28" Type="http://schemas.openxmlformats.org/officeDocument/2006/relationships/slide" Target="slide102.xml"/><Relationship Id="rId10" Type="http://schemas.openxmlformats.org/officeDocument/2006/relationships/slide" Target="slide66.xml"/><Relationship Id="rId19" Type="http://schemas.openxmlformats.org/officeDocument/2006/relationships/slide" Target="slide60.xml"/><Relationship Id="rId4" Type="http://schemas.openxmlformats.org/officeDocument/2006/relationships/slide" Target="slide54.xml"/><Relationship Id="rId9" Type="http://schemas.openxmlformats.org/officeDocument/2006/relationships/slide" Target="slide56.xml"/><Relationship Id="rId14" Type="http://schemas.openxmlformats.org/officeDocument/2006/relationships/slide" Target="slide58.xml"/><Relationship Id="rId22" Type="http://schemas.openxmlformats.org/officeDocument/2006/relationships/slide" Target="slide90.xml"/><Relationship Id="rId27" Type="http://schemas.openxmlformats.org/officeDocument/2006/relationships/slide" Target="slide92.xml"/><Relationship Id="rId30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3.mp3"/><Relationship Id="rId7" Type="http://schemas.openxmlformats.org/officeDocument/2006/relationships/image" Target="../media/image3.jpeg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3.mp3"/><Relationship Id="rId7" Type="http://schemas.openxmlformats.org/officeDocument/2006/relationships/image" Target="../media/image3.jpeg"/><Relationship Id="rId2" Type="http://schemas.openxmlformats.org/officeDocument/2006/relationships/video" Target="../media/media5.avi"/><Relationship Id="rId1" Type="http://schemas.microsoft.com/office/2007/relationships/media" Target="../media/media5.avi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Relationship Id="rId9" Type="http://schemas.openxmlformats.org/officeDocument/2006/relationships/image" Target="../media/image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Veterinary </a:t>
            </a:r>
            <a:r>
              <a:rPr lang="en-US" dirty="0" err="1" smtClean="0">
                <a:solidFill>
                  <a:schemeClr val="tx1"/>
                </a:solidFill>
              </a:rPr>
              <a:t>Parasitology</a:t>
            </a:r>
            <a:r>
              <a:rPr lang="en-US" dirty="0" smtClean="0">
                <a:solidFill>
                  <a:schemeClr val="tx1"/>
                </a:solidFill>
              </a:rPr>
              <a:t> “Jeopardy”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Edition</a:t>
            </a:r>
          </a:p>
        </p:txBody>
      </p:sp>
      <p:pic>
        <p:nvPicPr>
          <p:cNvPr id="5" name="Picture 4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6" name="Picture 5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direct (saline) smear?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White-tailed deer are considered the reservoir host for this tick-borne </a:t>
            </a:r>
            <a:r>
              <a:rPr lang="en-US" dirty="0" err="1" smtClean="0"/>
              <a:t>rickettsial</a:t>
            </a:r>
            <a:r>
              <a:rPr lang="en-US" dirty="0" smtClean="0"/>
              <a:t> agent (Genus species) that infects </a:t>
            </a:r>
            <a:r>
              <a:rPr lang="en-US" dirty="0" err="1" smtClean="0"/>
              <a:t>monocytes</a:t>
            </a:r>
            <a:r>
              <a:rPr lang="en-US" dirty="0" smtClean="0"/>
              <a:t> of humans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smtClean="0"/>
              <a:t>Ehrlichia chaffeensis</a:t>
            </a:r>
            <a:r>
              <a:rPr lang="en-US" dirty="0" smtClean="0"/>
              <a:t>?</a:t>
            </a:r>
            <a:endParaRPr lang="en-US" i="1" dirty="0" smtClean="0"/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Protozoan parasite (Genus species) that has been linked with schizophrenia in humans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Toxoplasma</a:t>
            </a:r>
            <a:r>
              <a:rPr lang="en-US" i="1" dirty="0" smtClean="0"/>
              <a:t> </a:t>
            </a:r>
            <a:r>
              <a:rPr lang="en-US" i="1" dirty="0" err="1" smtClean="0"/>
              <a:t>gondii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8458200" cy="147002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Final Jeopardy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038600"/>
            <a:ext cx="4953000" cy="1752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Category: </a:t>
            </a:r>
          </a:p>
          <a:p>
            <a:pPr algn="ctr" eaLnBrk="1" hangingPunct="1"/>
            <a:r>
              <a:rPr lang="en-US" dirty="0" smtClean="0"/>
              <a:t>Parasite Geography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common name of an infection with </a:t>
            </a:r>
            <a:r>
              <a:rPr lang="en-US" i="1" dirty="0" err="1" smtClean="0"/>
              <a:t>Rickettsia</a:t>
            </a:r>
            <a:r>
              <a:rPr lang="en-US" dirty="0" smtClean="0"/>
              <a:t> </a:t>
            </a:r>
            <a:r>
              <a:rPr lang="en-US" i="1" dirty="0" err="1" smtClean="0"/>
              <a:t>rickettsii</a:t>
            </a:r>
            <a:r>
              <a:rPr lang="en-US" dirty="0" smtClean="0"/>
              <a:t> was given based on the geographical distribution of this arthropod vector </a:t>
            </a:r>
          </a:p>
          <a:p>
            <a:pPr algn="ctr" eaLnBrk="1" hangingPunct="1">
              <a:buNone/>
            </a:pPr>
            <a:r>
              <a:rPr lang="en-US" dirty="0" smtClean="0"/>
              <a:t>(Genus species)</a:t>
            </a:r>
          </a:p>
        </p:txBody>
      </p:sp>
      <p:pic>
        <p:nvPicPr>
          <p:cNvPr id="5" name="Picture 4" descr="CVHS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6" name="Picture 5" descr="final NVCP_Logo - 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final jeop them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Dermacentor</a:t>
            </a:r>
            <a:r>
              <a:rPr lang="en-US" i="1" dirty="0" smtClean="0"/>
              <a:t> </a:t>
            </a:r>
            <a:r>
              <a:rPr lang="en-US" i="1" dirty="0" err="1" smtClean="0"/>
              <a:t>andersoni</a:t>
            </a:r>
            <a:r>
              <a:rPr lang="en-US" dirty="0" smtClean="0"/>
              <a:t>?</a:t>
            </a:r>
          </a:p>
        </p:txBody>
      </p:sp>
      <p:pic>
        <p:nvPicPr>
          <p:cNvPr id="4100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676400"/>
            <a:ext cx="8458200" cy="147002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And the winner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prepatent</a:t>
            </a:r>
            <a:r>
              <a:rPr lang="en-US" dirty="0" smtClean="0"/>
              <a:t> period for infection of </a:t>
            </a:r>
            <a:r>
              <a:rPr lang="en-US" i="1" dirty="0" smtClean="0"/>
              <a:t>Giardia</a:t>
            </a:r>
            <a:r>
              <a:rPr lang="en-US" dirty="0" smtClean="0"/>
              <a:t> spp.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1-2 weeks? (Can be as quick as 5 days)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D. H. for </a:t>
            </a:r>
            <a:r>
              <a:rPr lang="en-US" i="1" dirty="0" err="1" smtClean="0"/>
              <a:t>Enterobius</a:t>
            </a:r>
            <a:r>
              <a:rPr lang="en-US" i="1" dirty="0" smtClean="0"/>
              <a:t> </a:t>
            </a:r>
            <a:r>
              <a:rPr lang="en-US" i="1" dirty="0" err="1" smtClean="0"/>
              <a:t>vermicularis</a:t>
            </a:r>
            <a:endParaRPr lang="en-US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human?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suspected D. H. (be specific) for </a:t>
            </a:r>
            <a:r>
              <a:rPr lang="en-US" i="1" dirty="0" err="1" smtClean="0"/>
              <a:t>Leishmania</a:t>
            </a:r>
            <a:r>
              <a:rPr lang="en-US" i="1" dirty="0" smtClean="0"/>
              <a:t> </a:t>
            </a:r>
            <a:r>
              <a:rPr lang="en-US" i="1" dirty="0" err="1" smtClean="0"/>
              <a:t>infantum</a:t>
            </a:r>
            <a:r>
              <a:rPr lang="en-US" i="1" dirty="0" smtClean="0"/>
              <a:t> </a:t>
            </a:r>
            <a:r>
              <a:rPr lang="en-US" dirty="0" smtClean="0"/>
              <a:t>in the United States</a:t>
            </a:r>
            <a:endParaRPr lang="en-US" i="1" dirty="0" smtClean="0"/>
          </a:p>
          <a:p>
            <a:pPr algn="ctr" eaLnBrk="1" hangingPunct="1"/>
            <a:endParaRPr lang="en-US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an American Fox Hound?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D. H. for </a:t>
            </a:r>
            <a:r>
              <a:rPr lang="en-US" i="1" dirty="0" err="1" smtClean="0"/>
              <a:t>Sarcocystis</a:t>
            </a:r>
            <a:r>
              <a:rPr lang="en-US" i="1" dirty="0" smtClean="0"/>
              <a:t> </a:t>
            </a:r>
            <a:r>
              <a:rPr lang="en-US" i="1" dirty="0" err="1" smtClean="0"/>
              <a:t>neurona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an opossum?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D. H. (Genus species) for </a:t>
            </a:r>
            <a:r>
              <a:rPr lang="en-US" i="1" dirty="0" err="1" smtClean="0"/>
              <a:t>Hepatozoon</a:t>
            </a:r>
            <a:r>
              <a:rPr lang="en-US" i="1" dirty="0" smtClean="0"/>
              <a:t> americanum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8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404109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/>
              <a:tblGrid>
                <a:gridCol w="1556658"/>
                <a:gridCol w="1884375"/>
                <a:gridCol w="2130164"/>
                <a:gridCol w="2048803"/>
                <a:gridCol w="1524000"/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Giardia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Definitive Host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Intermediate Host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Site of Infection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Vector-borne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192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4" action="ppaction://hlinksldjump"/>
                        </a:rPr>
                        <a:t>100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5" action="ppaction://hlinksldjump"/>
                        </a:rPr>
                        <a:t>100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6" action="ppaction://hlinksldjump"/>
                        </a:rPr>
                        <a:t>100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7" action="ppaction://hlinksldjump"/>
                        </a:rPr>
                        <a:t>100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8" action="ppaction://hlinksldjump"/>
                        </a:rPr>
                        <a:t>100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9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0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1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2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3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4" action="ppaction://hlinksldjump"/>
                        </a:rPr>
                        <a:t>300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5" action="ppaction://hlinksldjump"/>
                        </a:rPr>
                        <a:t>300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6" action="ppaction://hlinksldjump"/>
                        </a:rPr>
                        <a:t>300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7" action="ppaction://hlinksldjump"/>
                        </a:rPr>
                        <a:t>300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8" action="ppaction://hlinksldjump"/>
                        </a:rPr>
                        <a:t>300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2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9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0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1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2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3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7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4" action="ppaction://hlinksldjump"/>
                        </a:rPr>
                        <a:t>500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5" action="ppaction://hlinksldjump"/>
                        </a:rPr>
                        <a:t>500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6" action="ppaction://hlinksldjump"/>
                        </a:rPr>
                        <a:t>500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7" action="ppaction://hlinksldjump"/>
                        </a:rPr>
                        <a:t>500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8" action="ppaction://hlinksldjump"/>
                        </a:rPr>
                        <a:t>500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05800" y="647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9" action="ppaction://hlinksldjump"/>
              </a:rPr>
              <a:t>Double</a:t>
            </a:r>
            <a:endParaRPr lang="en-US" dirty="0"/>
          </a:p>
        </p:txBody>
      </p:sp>
      <p:pic>
        <p:nvPicPr>
          <p:cNvPr id="2" name="board fill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0" y="2355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839200" cy="4449763"/>
          </a:xfrm>
        </p:spPr>
        <p:txBody>
          <a:bodyPr/>
          <a:lstStyle/>
          <a:p>
            <a:pPr algn="ctr" eaLnBrk="1" hangingPunct="1"/>
            <a:endParaRPr lang="en-US" dirty="0" smtClean="0"/>
          </a:p>
          <a:p>
            <a:pPr algn="ctr" eaLnBrk="1" hangingPunct="1">
              <a:buNone/>
            </a:pPr>
            <a:r>
              <a:rPr lang="en-US" dirty="0" smtClean="0"/>
              <a:t>What is an </a:t>
            </a:r>
            <a:r>
              <a:rPr lang="en-US" i="1" dirty="0" err="1" smtClean="0"/>
              <a:t>Amblyomma</a:t>
            </a:r>
            <a:r>
              <a:rPr lang="en-US" i="1" dirty="0" smtClean="0"/>
              <a:t> </a:t>
            </a:r>
            <a:r>
              <a:rPr lang="en-US" i="1" dirty="0" err="1" smtClean="0"/>
              <a:t>maculatum</a:t>
            </a:r>
            <a:r>
              <a:rPr lang="en-US" i="1" dirty="0" smtClean="0"/>
              <a:t>?</a:t>
            </a:r>
            <a:endParaRPr lang="en-US" dirty="0" smtClean="0"/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D. H. for </a:t>
            </a:r>
            <a:r>
              <a:rPr lang="en-US" i="1" dirty="0" err="1" smtClean="0"/>
              <a:t>Heterobilharzia</a:t>
            </a:r>
            <a:r>
              <a:rPr lang="en-US" i="1" dirty="0" smtClean="0"/>
              <a:t> </a:t>
            </a:r>
            <a:r>
              <a:rPr lang="en-US" i="1" dirty="0" err="1" smtClean="0"/>
              <a:t>americana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are dogs, raccoons, or bobcats?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I.H. for </a:t>
            </a:r>
            <a:r>
              <a:rPr lang="en-US" i="1" dirty="0" err="1" smtClean="0"/>
              <a:t>Babesia</a:t>
            </a:r>
            <a:r>
              <a:rPr lang="en-US" i="1" dirty="0" smtClean="0"/>
              <a:t> </a:t>
            </a:r>
            <a:r>
              <a:rPr lang="en-US" i="1" dirty="0" err="1" smtClean="0"/>
              <a:t>bigemina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are cattle?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traditional I.H. for </a:t>
            </a:r>
            <a:r>
              <a:rPr lang="en-US" i="1" dirty="0" err="1" smtClean="0"/>
              <a:t>Toxoplasma</a:t>
            </a:r>
            <a:r>
              <a:rPr lang="en-US" i="1" dirty="0" smtClean="0"/>
              <a:t> </a:t>
            </a:r>
            <a:r>
              <a:rPr lang="en-US" i="1" dirty="0" err="1" smtClean="0"/>
              <a:t>gondii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rodent?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I.H. for </a:t>
            </a:r>
            <a:r>
              <a:rPr lang="en-US" i="1" dirty="0" err="1" smtClean="0"/>
              <a:t>Taenia</a:t>
            </a:r>
            <a:r>
              <a:rPr lang="en-US" i="1" dirty="0" smtClean="0"/>
              <a:t> </a:t>
            </a:r>
            <a:r>
              <a:rPr lang="en-US" i="1" dirty="0" err="1" smtClean="0"/>
              <a:t>multiceps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sheep?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I.H. for </a:t>
            </a:r>
            <a:r>
              <a:rPr lang="en-US" i="1" dirty="0" err="1" smtClean="0"/>
              <a:t>Parelaphostrongylus</a:t>
            </a:r>
            <a:r>
              <a:rPr lang="en-US" i="1" dirty="0" smtClean="0"/>
              <a:t> </a:t>
            </a:r>
            <a:r>
              <a:rPr lang="en-US" i="1" dirty="0" err="1" smtClean="0"/>
              <a:t>tenuis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2667000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Primary clinical sign associated with infection of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Giardia</a:t>
            </a: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spp.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terrestrial snail/slug?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The second I.H. for </a:t>
            </a:r>
            <a:r>
              <a:rPr lang="en-US" i="1" dirty="0" err="1" smtClean="0"/>
              <a:t>Spirometra</a:t>
            </a:r>
            <a:r>
              <a:rPr lang="en-US" i="1" dirty="0" smtClean="0"/>
              <a:t> </a:t>
            </a:r>
            <a:r>
              <a:rPr lang="en-US" i="1" dirty="0" err="1" smtClean="0"/>
              <a:t>mansonoides</a:t>
            </a:r>
            <a:endParaRPr lang="en-US" dirty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96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most any vertebrate besides fish?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6" name="Picture 5" descr="final NVCP_Logo - fina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site of infection for </a:t>
            </a:r>
            <a:r>
              <a:rPr lang="en-US" i="1" dirty="0" err="1" smtClean="0"/>
              <a:t>Eimeria</a:t>
            </a:r>
            <a:r>
              <a:rPr lang="en-US" i="1" dirty="0" smtClean="0"/>
              <a:t> </a:t>
            </a:r>
            <a:r>
              <a:rPr lang="en-US" i="1" dirty="0" err="1" smtClean="0"/>
              <a:t>bovis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3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the intestinal tract?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3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site of infection for </a:t>
            </a:r>
            <a:r>
              <a:rPr lang="en-US" i="1" dirty="0" err="1" smtClean="0"/>
              <a:t>Babesia</a:t>
            </a:r>
            <a:r>
              <a:rPr lang="en-US" i="1" dirty="0" smtClean="0"/>
              <a:t> </a:t>
            </a:r>
            <a:r>
              <a:rPr lang="en-US" i="1" dirty="0" err="1" smtClean="0"/>
              <a:t>gibsoni</a:t>
            </a:r>
            <a:r>
              <a:rPr lang="en-US" i="1" dirty="0" smtClean="0"/>
              <a:t> </a:t>
            </a:r>
            <a:r>
              <a:rPr lang="en-US" dirty="0" smtClean="0"/>
              <a:t>in dogs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3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are red blood cells?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3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site of infection for </a:t>
            </a:r>
            <a:r>
              <a:rPr lang="en-US" i="1" dirty="0" err="1" smtClean="0"/>
              <a:t>Demodex</a:t>
            </a:r>
            <a:r>
              <a:rPr lang="en-US" dirty="0" smtClean="0"/>
              <a:t> spp.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3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are hair follicles and sebaceous glands?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3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location of </a:t>
            </a:r>
            <a:r>
              <a:rPr lang="en-US" dirty="0" err="1" smtClean="0"/>
              <a:t>sarcocysts</a:t>
            </a:r>
            <a:r>
              <a:rPr lang="en-US" dirty="0" smtClean="0"/>
              <a:t> of </a:t>
            </a:r>
            <a:r>
              <a:rPr lang="en-US" i="1" dirty="0" err="1" smtClean="0"/>
              <a:t>Sarcocystis</a:t>
            </a:r>
            <a:r>
              <a:rPr lang="en-US" dirty="0" smtClean="0"/>
              <a:t> spp.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3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diarrhea?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are muscles of the I.H.?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3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site of infection for adult </a:t>
            </a:r>
            <a:r>
              <a:rPr lang="en-US" i="1" dirty="0" err="1" smtClean="0"/>
              <a:t>Heterobilharzia</a:t>
            </a:r>
            <a:r>
              <a:rPr lang="en-US" i="1" dirty="0" smtClean="0"/>
              <a:t> </a:t>
            </a:r>
            <a:r>
              <a:rPr lang="en-US" i="1" dirty="0" err="1" smtClean="0"/>
              <a:t>americana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3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are the mesenteric veins?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03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Vector (Genus and species) for </a:t>
            </a:r>
            <a:r>
              <a:rPr lang="en-US" i="1" dirty="0" err="1" smtClean="0"/>
              <a:t>Borrelia</a:t>
            </a:r>
            <a:r>
              <a:rPr lang="en-US" i="1" dirty="0" smtClean="0"/>
              <a:t> </a:t>
            </a:r>
            <a:r>
              <a:rPr lang="en-US" i="1" dirty="0" err="1" smtClean="0"/>
              <a:t>burgdorferi</a:t>
            </a:r>
            <a:r>
              <a:rPr lang="en-US" i="1" dirty="0" smtClean="0"/>
              <a:t> </a:t>
            </a:r>
            <a:r>
              <a:rPr lang="en-US" dirty="0" smtClean="0"/>
              <a:t>East of the Rocky Mountains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smtClean="0"/>
              <a:t>Ixodes scapularis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Ingestion of </a:t>
            </a:r>
            <a:r>
              <a:rPr lang="en-US" dirty="0" err="1" smtClean="0"/>
              <a:t>caddisflies</a:t>
            </a:r>
            <a:r>
              <a:rPr lang="en-US" dirty="0" smtClean="0"/>
              <a:t> by a horse may result in this </a:t>
            </a:r>
            <a:r>
              <a:rPr lang="en-US" dirty="0" err="1" smtClean="0"/>
              <a:t>rickettsial</a:t>
            </a:r>
            <a:r>
              <a:rPr lang="en-US" dirty="0" smtClean="0"/>
              <a:t> disease (common name)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Potomac Horse Fever?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1828800"/>
            <a:ext cx="3505200" cy="28956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most common vector (Genus species) of </a:t>
            </a:r>
            <a:r>
              <a:rPr lang="en-US" i="1" dirty="0" err="1" smtClean="0"/>
              <a:t>Rickettsia</a:t>
            </a:r>
            <a:r>
              <a:rPr lang="en-US" i="1" dirty="0" smtClean="0"/>
              <a:t> </a:t>
            </a:r>
            <a:r>
              <a:rPr lang="en-US" i="1" dirty="0" err="1" smtClean="0"/>
              <a:t>felis</a:t>
            </a:r>
            <a:r>
              <a:rPr lang="en-US" i="1" dirty="0" smtClean="0"/>
              <a:t> </a:t>
            </a:r>
            <a:r>
              <a:rPr lang="en-US" dirty="0" smtClean="0"/>
              <a:t>in Southern California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dryde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24000" y="1066800"/>
            <a:ext cx="6096000" cy="4572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57200" y="-176213"/>
            <a:ext cx="9105275" cy="8024813"/>
            <a:chOff x="1400948" y="-393024"/>
            <a:chExt cx="9105275" cy="8024813"/>
          </a:xfrm>
        </p:grpSpPr>
        <p:sp>
          <p:nvSpPr>
            <p:cNvPr id="9" name="Explosion 2 8"/>
            <p:cNvSpPr/>
            <p:nvPr/>
          </p:nvSpPr>
          <p:spPr bwMode="auto">
            <a:xfrm rot="3060416">
              <a:off x="1941179" y="-933255"/>
              <a:ext cx="8024813" cy="9105275"/>
            </a:xfrm>
            <a:prstGeom prst="irregularSeal2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167063" y="1903412"/>
              <a:ext cx="5026078" cy="2861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CELEBRITY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DAILY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DOUBLE</a:t>
              </a:r>
            </a:p>
          </p:txBody>
        </p:sp>
      </p:grpSp>
      <p:pic>
        <p:nvPicPr>
          <p:cNvPr id="2" name="Daily doubl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3400" y="7162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184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Ctenocephalides</a:t>
            </a:r>
            <a:r>
              <a:rPr lang="en-US" i="1" dirty="0" smtClean="0"/>
              <a:t> </a:t>
            </a:r>
            <a:r>
              <a:rPr lang="en-US" i="1" dirty="0" err="1" smtClean="0"/>
              <a:t>felis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Vector (common name) of </a:t>
            </a:r>
            <a:r>
              <a:rPr lang="en-US" i="1" dirty="0" err="1" smtClean="0"/>
              <a:t>Trypanosoma</a:t>
            </a:r>
            <a:r>
              <a:rPr lang="en-US" i="1" dirty="0" smtClean="0"/>
              <a:t> </a:t>
            </a:r>
            <a:r>
              <a:rPr lang="en-US" i="1" dirty="0" err="1" smtClean="0"/>
              <a:t>theileri</a:t>
            </a:r>
            <a:r>
              <a:rPr lang="en-US" i="1" dirty="0" smtClean="0"/>
              <a:t> </a:t>
            </a:r>
            <a:r>
              <a:rPr lang="en-US" dirty="0" smtClean="0"/>
              <a:t>to cattle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common name associated with humans infected with </a:t>
            </a:r>
            <a:r>
              <a:rPr lang="en-US" i="1" dirty="0" smtClean="0"/>
              <a:t>Giardia</a:t>
            </a:r>
            <a:r>
              <a:rPr lang="en-US" dirty="0" smtClean="0"/>
              <a:t> spp.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horse fly?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Vector (Genus) for human and primate malaria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smtClean="0"/>
              <a:t>Anopheles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7" name="Group 1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259259"/>
              </p:ext>
            </p:extLst>
          </p:nvPr>
        </p:nvGraphicFramePr>
        <p:xfrm>
          <a:off x="0" y="0"/>
          <a:ext cx="9144000" cy="6895277"/>
        </p:xfrm>
        <a:graphic>
          <a:graphicData uri="http://schemas.openxmlformats.org/drawingml/2006/table">
            <a:tbl>
              <a:tblPr/>
              <a:tblGrid>
                <a:gridCol w="1524000"/>
                <a:gridCol w="2286000"/>
                <a:gridCol w="2057400"/>
                <a:gridCol w="1447800"/>
                <a:gridCol w="1828800"/>
              </a:tblGrid>
              <a:tr h="85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Parasite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ID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Clinical Signs &amp; Pathogenesis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Ectoparasites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Protozoa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Zoonotic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Palatino Linotype" pitchFamily="18" charset="0"/>
                        </a:rPr>
                        <a:t> Parasites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192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4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5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6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7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8" action="ppaction://hlinksldjump"/>
                        </a:rPr>
                        <a:t>200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9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0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1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2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3" action="ppaction://hlinksldjump"/>
                        </a:rPr>
                        <a:t>400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8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4" action="ppaction://hlinksldjump"/>
                        </a:rPr>
                        <a:t>600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5" action="ppaction://hlinksldjump"/>
                        </a:rPr>
                        <a:t>600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6" action="ppaction://hlinksldjump"/>
                        </a:rPr>
                        <a:t>600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7" action="ppaction://hlinksldjump"/>
                        </a:rPr>
                        <a:t>600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8" action="ppaction://hlinksldjump"/>
                        </a:rPr>
                        <a:t>600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2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19" action="ppaction://hlinksldjump"/>
                        </a:rPr>
                        <a:t>800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0" action="ppaction://hlinksldjump"/>
                        </a:rPr>
                        <a:t>800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1" action="ppaction://hlinksldjump"/>
                        </a:rPr>
                        <a:t>800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2" action="ppaction://hlinksldjump"/>
                        </a:rPr>
                        <a:t>800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3" action="ppaction://hlinksldjump"/>
                        </a:rPr>
                        <a:t>800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7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4" action="ppaction://hlinksldjump"/>
                        </a:rPr>
                        <a:t>1000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5" action="ppaction://hlinksldjump"/>
                        </a:rPr>
                        <a:t>1000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6" action="ppaction://hlinksldjump"/>
                        </a:rPr>
                        <a:t>1000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7" action="ppaction://hlinksldjump"/>
                        </a:rPr>
                        <a:t>1000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hlinkClick r:id="rId28" action="ppaction://hlinksldjump"/>
                        </a:rPr>
                        <a:t>1000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459197" y="64886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9" action="ppaction://hlinksldjump"/>
              </a:rPr>
              <a:t>Final</a:t>
            </a:r>
            <a:endParaRPr lang="en-US" dirty="0"/>
          </a:p>
        </p:txBody>
      </p:sp>
      <p:pic>
        <p:nvPicPr>
          <p:cNvPr id="2" name="board fill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3855" y="38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marL="109728" indent="0" algn="ctr" eaLnBrk="1" hangingPunct="1">
              <a:buNone/>
            </a:pPr>
            <a:r>
              <a:rPr lang="en-US" dirty="0" smtClean="0"/>
              <a:t>This tick (Genus species) was pulled from the ear canal of an alpaca</a:t>
            </a:r>
          </a:p>
        </p:txBody>
      </p:sp>
      <p:pic>
        <p:nvPicPr>
          <p:cNvPr id="5" name="Picture 4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6" name="Picture 5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mreicha\My Documents\NCVP\Parasite Website\Parasite Jeopardy\Watermarked images for Jeopardy 3\Otobius_slide54_watermarke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94" y="1295400"/>
            <a:ext cx="568801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109728" indent="0"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Otobius</a:t>
            </a:r>
            <a:r>
              <a:rPr lang="en-US" i="1" dirty="0" smtClean="0"/>
              <a:t> </a:t>
            </a:r>
            <a:r>
              <a:rPr lang="en-US" i="1" dirty="0" err="1" smtClean="0"/>
              <a:t>megnini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85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323088"/>
            <a:ext cx="8229600" cy="432511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Tick (Genus species) found attached around the ear of a bull</a:t>
            </a:r>
            <a:endParaRPr lang="en-US" dirty="0"/>
          </a:p>
        </p:txBody>
      </p:sp>
      <p:pic>
        <p:nvPicPr>
          <p:cNvPr id="2050" name="Picture 2" descr="C:\Documents and Settings\mreicha\My Documents\NCVP\Parasite Website\Parasite Jeopardy\Watermarked images for Jeopardy 3\Amblyomma maculatum_slide56_watermarke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34" y="1397606"/>
            <a:ext cx="7500532" cy="406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5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611563"/>
          </a:xfrm>
        </p:spPr>
        <p:txBody>
          <a:bodyPr/>
          <a:lstStyle/>
          <a:p>
            <a:pPr marL="109728" indent="0"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smtClean="0"/>
              <a:t>Amblyomma </a:t>
            </a:r>
            <a:r>
              <a:rPr lang="en-US" i="1" dirty="0" err="1" smtClean="0"/>
              <a:t>maculatum</a:t>
            </a:r>
            <a:r>
              <a:rPr lang="en-US" dirty="0" smtClean="0"/>
              <a:t>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79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err="1" smtClean="0"/>
              <a:t>Ectoparasite</a:t>
            </a:r>
            <a:r>
              <a:rPr lang="en-US" dirty="0" smtClean="0"/>
              <a:t> (</a:t>
            </a:r>
            <a:r>
              <a:rPr lang="en-US" i="1" dirty="0" smtClean="0"/>
              <a:t>Genus species</a:t>
            </a:r>
            <a:r>
              <a:rPr lang="en-US" dirty="0" smtClean="0"/>
              <a:t>) recovered via deep skin scrape from a </a:t>
            </a:r>
            <a:r>
              <a:rPr lang="en-US" dirty="0" err="1" smtClean="0"/>
              <a:t>pruritic</a:t>
            </a:r>
            <a:r>
              <a:rPr lang="en-US" dirty="0" smtClean="0"/>
              <a:t> hog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Documents and Settings\mreicha\My Documents\NCVP\Parasite Website\Parasite Jeopardy\Watermarked images for Jeopardy 3\Sarcoptes scabiei_slide58_watermarked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/>
          <a:stretch/>
        </p:blipFill>
        <p:spPr bwMode="auto">
          <a:xfrm>
            <a:off x="2844800" y="1445025"/>
            <a:ext cx="3454400" cy="418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6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109728" indent="0"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Sarcoptes</a:t>
            </a:r>
            <a:r>
              <a:rPr lang="en-US" i="1" dirty="0" smtClean="0"/>
              <a:t> </a:t>
            </a:r>
            <a:r>
              <a:rPr lang="en-US" i="1" dirty="0" err="1" smtClean="0"/>
              <a:t>scabiei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81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Beaver Fever?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12192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Parasite (Genus species) found on blood smear from a dog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mreicha\My Documents\NCVP\Parasite Website\Parasite Jeopardy\Watermarked images for Jeopardy 3\Babesia canis_slide60_watermarked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" y="1514360"/>
            <a:ext cx="8278813" cy="39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6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109728" indent="0"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Babesia</a:t>
            </a:r>
            <a:r>
              <a:rPr lang="en-US" i="1" dirty="0" smtClean="0"/>
              <a:t> </a:t>
            </a:r>
            <a:r>
              <a:rPr lang="en-US" i="1" dirty="0" err="1" smtClean="0"/>
              <a:t>canis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3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304800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09728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Parasite (Genus species) on blood smear from a febrile, anorexic cat.</a:t>
            </a:r>
          </a:p>
        </p:txBody>
      </p:sp>
      <p:pic>
        <p:nvPicPr>
          <p:cNvPr id="5122" name="Picture 2" descr="C:\Documents and Settings\mreicha\My Documents\NCVP\Parasite Website\Parasite Jeopardy\Watermarked images for Jeopardy 3\Cytauxzoon felis_slide62a_watermark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2590800" cy="465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mreicha\My Documents\NCVP\Parasite Website\Parasite Jeopardy\Watermarked images for Jeopardy 3\Cytauxzoon felis_slide62b_watermark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79587"/>
            <a:ext cx="5718175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6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109728" indent="0"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Cytauxzoon</a:t>
            </a:r>
            <a:r>
              <a:rPr lang="en-US" i="1" dirty="0" smtClean="0"/>
              <a:t> </a:t>
            </a:r>
            <a:r>
              <a:rPr lang="en-US" i="1" dirty="0" err="1" smtClean="0"/>
              <a:t>felis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86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2286000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(Genus) that causes subcutaneous nodules in along the backs of cattle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Hypoderma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" name="Picture 7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9600" y="2667000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Skin condition in a dog as a result of hypersensitivity to the saliva of 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Ctenocephalides felis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Flea Allergy Dermatitis?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Tick (Genus and species) that can cause exsanguination of dogs housed in kennels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Rhipicephalus</a:t>
            </a:r>
            <a:r>
              <a:rPr lang="en-US" i="1" dirty="0" smtClean="0"/>
              <a:t> </a:t>
            </a:r>
            <a:r>
              <a:rPr lang="en-US" i="1" dirty="0" err="1" smtClean="0"/>
              <a:t>sanguineus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Fecal flotation medium recommended for floating cysts of </a:t>
            </a:r>
            <a:r>
              <a:rPr lang="en-US" i="1" dirty="0" smtClean="0"/>
              <a:t>Giardia</a:t>
            </a:r>
            <a:r>
              <a:rPr lang="en-US" dirty="0" smtClean="0"/>
              <a:t> spp.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Hypersensitivity reactions (sweet itch) in horses are the result of bites from this fly (Genus)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Culicoides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Parasite (Genus species) causes damage due to </a:t>
            </a:r>
            <a:r>
              <a:rPr lang="en-US" dirty="0" err="1" smtClean="0"/>
              <a:t>schizogonous</a:t>
            </a:r>
            <a:r>
              <a:rPr lang="en-US" dirty="0" smtClean="0"/>
              <a:t> replication in endothelial macrophages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infection with </a:t>
            </a:r>
            <a:r>
              <a:rPr lang="en-US" i="1" dirty="0" err="1" smtClean="0"/>
              <a:t>Cytauxzoon</a:t>
            </a:r>
            <a:r>
              <a:rPr lang="en-US" i="1" dirty="0" smtClean="0"/>
              <a:t> </a:t>
            </a:r>
            <a:r>
              <a:rPr lang="en-US" i="1" dirty="0" err="1" smtClean="0"/>
              <a:t>felis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Type of arthropod metamorphosis in which juvenile forms resemble adult forms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simple metamorphosis?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2133600"/>
            <a:ext cx="3886200" cy="33829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The vector (Genus species) for </a:t>
            </a:r>
            <a:r>
              <a:rPr lang="en-US" i="1" dirty="0" smtClean="0"/>
              <a:t>Ehrlichia ewingii </a:t>
            </a:r>
            <a:r>
              <a:rPr lang="en-US" dirty="0" smtClean="0"/>
              <a:t>of dogs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Little E.ewingii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66900" y="1905000"/>
            <a:ext cx="5410200" cy="304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52400" y="-533400"/>
            <a:ext cx="9105275" cy="8024813"/>
            <a:chOff x="1400948" y="-393024"/>
            <a:chExt cx="9105275" cy="8024813"/>
          </a:xfrm>
        </p:grpSpPr>
        <p:sp>
          <p:nvSpPr>
            <p:cNvPr id="9" name="Explosion 2 8"/>
            <p:cNvSpPr/>
            <p:nvPr/>
          </p:nvSpPr>
          <p:spPr bwMode="auto">
            <a:xfrm rot="3060416">
              <a:off x="1941179" y="-933255"/>
              <a:ext cx="8024813" cy="9105275"/>
            </a:xfrm>
            <a:prstGeom prst="irregularSeal2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167063" y="1903412"/>
              <a:ext cx="5026078" cy="2861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CELEBRITY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DAILY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DOUBLE</a:t>
              </a:r>
            </a:p>
          </p:txBody>
        </p:sp>
      </p:grpSp>
      <p:pic>
        <p:nvPicPr>
          <p:cNvPr id="3" name="Daily doubl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62100" y="68954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smtClean="0"/>
              <a:t>Amblyomma americanum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Genus species of the feline ear mite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Otodectes</a:t>
            </a:r>
            <a:r>
              <a:rPr lang="en-US" i="1" dirty="0" smtClean="0"/>
              <a:t> </a:t>
            </a:r>
            <a:r>
              <a:rPr lang="en-US" i="1" dirty="0" err="1" smtClean="0"/>
              <a:t>cynotis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zinc sulfate?</a:t>
            </a:r>
          </a:p>
        </p:txBody>
      </p:sp>
      <p:pic>
        <p:nvPicPr>
          <p:cNvPr id="5" name="Picture 4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Fly (Genus species) with multiple common names (e.g. kennel fly) that lays its eggs in decaying organic matter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Stomoxys</a:t>
            </a:r>
            <a:r>
              <a:rPr lang="en-US" i="1" dirty="0" smtClean="0"/>
              <a:t> </a:t>
            </a:r>
            <a:r>
              <a:rPr lang="en-US" i="1" dirty="0" err="1" smtClean="0"/>
              <a:t>calcitrans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Louse vector (Genus) for </a:t>
            </a:r>
            <a:r>
              <a:rPr lang="en-US" i="1" dirty="0" err="1" smtClean="0"/>
              <a:t>Dipylidium</a:t>
            </a:r>
            <a:r>
              <a:rPr lang="en-US" i="1" dirty="0" smtClean="0"/>
              <a:t> </a:t>
            </a:r>
            <a:r>
              <a:rPr lang="en-US" i="1" dirty="0" err="1" smtClean="0"/>
              <a:t>caninum</a:t>
            </a:r>
            <a:r>
              <a:rPr lang="en-US" i="1" dirty="0" smtClean="0"/>
              <a:t> </a:t>
            </a:r>
            <a:r>
              <a:rPr lang="en-US" dirty="0" smtClean="0"/>
              <a:t>to dogs</a:t>
            </a:r>
            <a:endParaRPr lang="en-US" i="1" dirty="0" smtClean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Trichodectes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Encysted, slowly-dividing, stage of </a:t>
            </a:r>
            <a:r>
              <a:rPr lang="en-US" i="1" dirty="0" err="1" smtClean="0"/>
              <a:t>Toxoplasma</a:t>
            </a:r>
            <a:r>
              <a:rPr lang="en-US" dirty="0" smtClean="0"/>
              <a:t> </a:t>
            </a:r>
            <a:r>
              <a:rPr lang="en-US" i="1" dirty="0" err="1" smtClean="0"/>
              <a:t>gondii</a:t>
            </a:r>
            <a:r>
              <a:rPr lang="en-US" dirty="0" smtClean="0"/>
              <a:t> found within I.H. tissues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a </a:t>
            </a:r>
            <a:r>
              <a:rPr lang="en-US" dirty="0" err="1" smtClean="0"/>
              <a:t>bradyzoite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1981200"/>
            <a:ext cx="2667000" cy="3962400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Primary vector (Genus) for Texas Cattle Fever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owman boophilu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66900" y="1905000"/>
            <a:ext cx="5410200" cy="304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800" y="-381002"/>
            <a:ext cx="9105275" cy="8024813"/>
            <a:chOff x="1400948" y="-393024"/>
            <a:chExt cx="9105275" cy="8024813"/>
          </a:xfrm>
        </p:grpSpPr>
        <p:sp>
          <p:nvSpPr>
            <p:cNvPr id="9" name="Explosion 2 8"/>
            <p:cNvSpPr/>
            <p:nvPr/>
          </p:nvSpPr>
          <p:spPr bwMode="auto">
            <a:xfrm rot="3060416">
              <a:off x="1941179" y="-933255"/>
              <a:ext cx="8024813" cy="9105275"/>
            </a:xfrm>
            <a:prstGeom prst="irregularSeal2">
              <a:avLst/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167063" y="1903412"/>
              <a:ext cx="5026078" cy="28619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CELEBRITY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DAILY</a:t>
              </a:r>
            </a:p>
            <a:p>
              <a:pPr algn="ctr">
                <a:defRPr/>
              </a:pPr>
              <a:r>
                <a:rPr lang="en-US" sz="6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DOUBLE</a:t>
              </a:r>
            </a:p>
          </p:txBody>
        </p:sp>
      </p:grpSp>
      <p:pic>
        <p:nvPicPr>
          <p:cNvPr id="3" name="Daily double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38400" y="7239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are </a:t>
            </a:r>
            <a:r>
              <a:rPr lang="en-US" i="1" dirty="0" err="1" smtClean="0"/>
              <a:t>Rhipicephalus</a:t>
            </a:r>
            <a:r>
              <a:rPr lang="en-US" dirty="0" smtClean="0"/>
              <a:t> (</a:t>
            </a:r>
            <a:r>
              <a:rPr lang="en-US" i="1" dirty="0" err="1" smtClean="0"/>
              <a:t>Boophilus</a:t>
            </a:r>
            <a:r>
              <a:rPr lang="en-US" dirty="0" smtClean="0"/>
              <a:t>) spp.?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2514600"/>
            <a:ext cx="8229600" cy="36115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Typically a non-pathogenic ciliate (Genus species) that infects the intestinal tract of swine.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Balantidium</a:t>
            </a:r>
            <a:r>
              <a:rPr lang="en-US" i="1" dirty="0" smtClean="0"/>
              <a:t> coli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Preferred technique for visualization of motile </a:t>
            </a:r>
            <a:r>
              <a:rPr lang="en-US" dirty="0" err="1" smtClean="0"/>
              <a:t>trophozoites</a:t>
            </a:r>
            <a:r>
              <a:rPr lang="en-US" dirty="0" smtClean="0"/>
              <a:t> in a fresh fecal sample</a:t>
            </a:r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Flagellate (Genus species) transmitted by </a:t>
            </a:r>
            <a:r>
              <a:rPr lang="en-US" dirty="0" err="1" smtClean="0"/>
              <a:t>triatome</a:t>
            </a:r>
            <a:r>
              <a:rPr lang="en-US" dirty="0" smtClean="0"/>
              <a:t> kissing bugs that infects cardiac </a:t>
            </a:r>
            <a:r>
              <a:rPr lang="en-US" dirty="0" err="1" smtClean="0"/>
              <a:t>myocytes</a:t>
            </a:r>
            <a:r>
              <a:rPr lang="en-US" dirty="0" smtClean="0"/>
              <a:t> of a number of vertebrate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Trypanosoma</a:t>
            </a:r>
            <a:r>
              <a:rPr lang="en-US" i="1" dirty="0" smtClean="0"/>
              <a:t> </a:t>
            </a:r>
            <a:r>
              <a:rPr lang="en-US" i="1" dirty="0" err="1" smtClean="0"/>
              <a:t>cruzi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US" dirty="0" smtClean="0"/>
              <a:t>Flagellate (Genus) that replicates as an </a:t>
            </a:r>
            <a:r>
              <a:rPr lang="en-US" dirty="0" err="1" smtClean="0"/>
              <a:t>amastigote</a:t>
            </a:r>
            <a:r>
              <a:rPr lang="en-US" dirty="0" smtClean="0"/>
              <a:t> in macrophages.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Leishmania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US" dirty="0" smtClean="0"/>
              <a:t>Bacteria (Genus) transmitted through flea feces</a:t>
            </a:r>
            <a:endParaRPr lang="en-US" dirty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54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Bartonella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US" dirty="0" smtClean="0"/>
              <a:t>Flea (Genus species) that is associated with the transmission of </a:t>
            </a:r>
            <a:r>
              <a:rPr lang="en-US" i="1" dirty="0" err="1" smtClean="0"/>
              <a:t>Yersinia</a:t>
            </a:r>
            <a:r>
              <a:rPr lang="en-US" i="1" dirty="0" smtClean="0"/>
              <a:t> </a:t>
            </a:r>
            <a:r>
              <a:rPr lang="en-US" i="1" dirty="0" err="1" smtClean="0"/>
              <a:t>pestis</a:t>
            </a:r>
            <a:r>
              <a:rPr lang="en-US" i="1" dirty="0" smtClean="0"/>
              <a:t> </a:t>
            </a:r>
            <a:r>
              <a:rPr lang="en-US" dirty="0" smtClean="0"/>
              <a:t>in the U.S.</a:t>
            </a:r>
            <a:endParaRPr lang="en-US" dirty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54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Xenopsylla</a:t>
            </a:r>
            <a:r>
              <a:rPr lang="en-US" i="1" dirty="0" smtClean="0"/>
              <a:t> </a:t>
            </a:r>
            <a:r>
              <a:rPr lang="en-US" i="1" dirty="0" err="1" smtClean="0"/>
              <a:t>cheopis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US" dirty="0" smtClean="0"/>
              <a:t>This mite (Genus) is associated with walking dandruff in dogs and cats and is capable of transiently infesting humans</a:t>
            </a:r>
            <a:endParaRPr lang="en-US" i="1" dirty="0"/>
          </a:p>
        </p:txBody>
      </p:sp>
      <p:pic>
        <p:nvPicPr>
          <p:cNvPr id="4" name="Picture 3" descr="CVHS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867400"/>
            <a:ext cx="5147644" cy="783337"/>
          </a:xfrm>
          <a:prstGeom prst="rect">
            <a:avLst/>
          </a:prstGeom>
        </p:spPr>
      </p:pic>
      <p:pic>
        <p:nvPicPr>
          <p:cNvPr id="5" name="Picture 4" descr="final NVCP_Logo - fin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7150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54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dirty="0" smtClean="0"/>
              <a:t>What is </a:t>
            </a:r>
            <a:r>
              <a:rPr lang="en-US" i="1" dirty="0" err="1" smtClean="0"/>
              <a:t>Cheyletiella</a:t>
            </a:r>
            <a:r>
              <a:rPr lang="en-US" dirty="0" smtClean="0"/>
              <a:t>?</a:t>
            </a:r>
          </a:p>
        </p:txBody>
      </p:sp>
      <p:pic>
        <p:nvPicPr>
          <p:cNvPr id="4" name="Picture 3" descr="Pet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86000" y="4114800"/>
            <a:ext cx="4630113" cy="1334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2">
      <a:dk1>
        <a:sysClr val="windowText" lastClr="000000"/>
      </a:dk1>
      <a:lt1>
        <a:sysClr val="window" lastClr="FFFFFF"/>
      </a:lt1>
      <a:dk2>
        <a:srgbClr val="FF6600"/>
      </a:dk2>
      <a:lt2>
        <a:srgbClr val="FF6600"/>
      </a:lt2>
      <a:accent1>
        <a:srgbClr val="000000"/>
      </a:accent1>
      <a:accent2>
        <a:srgbClr val="FFFFFF"/>
      </a:accent2>
      <a:accent3>
        <a:srgbClr val="FF6600"/>
      </a:accent3>
      <a:accent4>
        <a:srgbClr val="000000"/>
      </a:accent4>
      <a:accent5>
        <a:srgbClr val="FFFFFF"/>
      </a:accent5>
      <a:accent6>
        <a:srgbClr val="FF6600"/>
      </a:accent6>
      <a:hlink>
        <a:srgbClr val="595959"/>
      </a:hlink>
      <a:folHlink>
        <a:srgbClr val="A5A5A5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654</TotalTime>
  <Words>1010</Words>
  <Application>Microsoft Office PowerPoint</Application>
  <PresentationFormat>On-screen Show (4:3)</PresentationFormat>
  <Paragraphs>182</Paragraphs>
  <Slides>107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107</vt:i4>
      </vt:variant>
    </vt:vector>
  </HeadingPairs>
  <TitlesOfParts>
    <vt:vector size="108" baseType="lpstr">
      <vt:lpstr>Urban</vt:lpstr>
      <vt:lpstr>Veterinary Parasitology “Jeopardy”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Jeopardy</vt:lpstr>
      <vt:lpstr>PowerPoint Presentation</vt:lpstr>
      <vt:lpstr>PowerPoint Presentation</vt:lpstr>
      <vt:lpstr>And the winner is…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Lindsay</dc:creator>
  <cp:lastModifiedBy>Kates, Abbey</cp:lastModifiedBy>
  <cp:revision>65</cp:revision>
  <dcterms:created xsi:type="dcterms:W3CDTF">2007-03-16T22:06:39Z</dcterms:created>
  <dcterms:modified xsi:type="dcterms:W3CDTF">2016-03-16T14:42:29Z</dcterms:modified>
</cp:coreProperties>
</file>